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4">
  <p:sldMasterIdLst>
    <p:sldMasterId id="2147483648" r:id="rId1"/>
  </p:sldMasterIdLst>
  <p:sldIdLst>
    <p:sldId id="256" r:id="rId2"/>
    <p:sldId id="257" r:id="rId3"/>
    <p:sldId id="258" r:id="rId4"/>
  </p:sldIdLst>
  <p:sldSz cx="7556500" cy="10693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110" d="100"/>
          <a:sy n="110" d="100"/>
        </p:scale>
        <p:origin x="2178" y="-13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tableStyles" Target="tableStyle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3/31/2025</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emf"/><Relationship Id="rId18" Type="http://schemas.openxmlformats.org/officeDocument/2006/relationships/oleObject" Target="../embeddings/oleObject4.bin"/><Relationship Id="rId3" Type="http://schemas.openxmlformats.org/officeDocument/2006/relationships/image" Target="../media/image2.jpeg"/><Relationship Id="rId21" Type="http://schemas.openxmlformats.org/officeDocument/2006/relationships/image" Target="../media/image15.emf"/><Relationship Id="rId7" Type="http://schemas.openxmlformats.org/officeDocument/2006/relationships/image" Target="../media/image6.svg"/><Relationship Id="rId12" Type="http://schemas.openxmlformats.org/officeDocument/2006/relationships/oleObject" Target="../embeddings/oleObject1.bin"/><Relationship Id="rId17" Type="http://schemas.openxmlformats.org/officeDocument/2006/relationships/image" Target="../media/image13.emf"/><Relationship Id="rId2" Type="http://schemas.openxmlformats.org/officeDocument/2006/relationships/image" Target="../media/image1.png"/><Relationship Id="rId16" Type="http://schemas.openxmlformats.org/officeDocument/2006/relationships/oleObject" Target="../embeddings/oleObject3.bin"/><Relationship Id="rId20" Type="http://schemas.openxmlformats.org/officeDocument/2006/relationships/oleObject" Target="../embeddings/oleObject5.bin"/><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jpeg"/><Relationship Id="rId15" Type="http://schemas.openxmlformats.org/officeDocument/2006/relationships/image" Target="../media/image12.emf"/><Relationship Id="rId10" Type="http://schemas.openxmlformats.org/officeDocument/2006/relationships/image" Target="../media/image9.png"/><Relationship Id="rId19" Type="http://schemas.openxmlformats.org/officeDocument/2006/relationships/image" Target="../media/image14.emf"/><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package" Target="../embeddings/Microsoft_Word_Document.docx"/><Relationship Id="rId3" Type="http://schemas.openxmlformats.org/officeDocument/2006/relationships/image" Target="../media/image3.png"/><Relationship Id="rId7" Type="http://schemas.openxmlformats.org/officeDocument/2006/relationships/hyperlink" Target="https://www.leedscommunityhealthcare.nhs.uk/seecmsfile/?id=4778"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www.leedscommunityhealthcare.nhs.uk/our-services-a-z/leeds-mental-wellbeing-service/home/" TargetMode="External"/><Relationship Id="rId5" Type="http://schemas.openxmlformats.org/officeDocument/2006/relationships/hyperlink" Target="https://iapt.leedscommunityhealthcare.nhs.uk/forms/iapt-leeds/2" TargetMode="External"/><Relationship Id="rId4" Type="http://schemas.openxmlformats.org/officeDocument/2006/relationships/image" Target="../media/image19.png"/><Relationship Id="rId9"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grpSp>
        <p:nvGrpSpPr>
          <p:cNvPr id="2" name="Group 2"/>
          <p:cNvGrpSpPr/>
          <p:nvPr/>
        </p:nvGrpSpPr>
        <p:grpSpPr>
          <a:xfrm>
            <a:off x="490084" y="2117659"/>
            <a:ext cx="3151407" cy="8252272"/>
            <a:chOff x="0" y="0"/>
            <a:chExt cx="1129393" cy="2957428"/>
          </a:xfrm>
        </p:grpSpPr>
        <p:sp>
          <p:nvSpPr>
            <p:cNvPr id="3" name="Freeform 3"/>
            <p:cNvSpPr/>
            <p:nvPr/>
          </p:nvSpPr>
          <p:spPr>
            <a:xfrm>
              <a:off x="0" y="0"/>
              <a:ext cx="1129393" cy="2957428"/>
            </a:xfrm>
            <a:custGeom>
              <a:avLst/>
              <a:gdLst/>
              <a:ahLst/>
              <a:cxnLst/>
              <a:rect l="l" t="t" r="r" b="b"/>
              <a:pathLst>
                <a:path w="1129393" h="2957428">
                  <a:moveTo>
                    <a:pt x="0" y="0"/>
                  </a:moveTo>
                  <a:lnTo>
                    <a:pt x="1129393" y="0"/>
                  </a:lnTo>
                  <a:lnTo>
                    <a:pt x="1129393" y="2957428"/>
                  </a:lnTo>
                  <a:lnTo>
                    <a:pt x="0" y="2957428"/>
                  </a:lnTo>
                  <a:close/>
                </a:path>
              </a:pathLst>
            </a:custGeom>
            <a:solidFill>
              <a:srgbClr val="0071BB"/>
            </a:solidFill>
          </p:spPr>
          <p:txBody>
            <a:bodyPr/>
            <a:lstStyle/>
            <a:p>
              <a:endParaRPr lang="en-GB"/>
            </a:p>
          </p:txBody>
        </p:sp>
        <p:sp>
          <p:nvSpPr>
            <p:cNvPr id="4" name="TextBox 4"/>
            <p:cNvSpPr txBox="1"/>
            <p:nvPr/>
          </p:nvSpPr>
          <p:spPr>
            <a:xfrm>
              <a:off x="0" y="-38100"/>
              <a:ext cx="1129393" cy="2995528"/>
            </a:xfrm>
            <a:prstGeom prst="rect">
              <a:avLst/>
            </a:prstGeom>
          </p:spPr>
          <p:txBody>
            <a:bodyPr lIns="50800" tIns="50800" rIns="50800" bIns="50800" rtlCol="0" anchor="ctr"/>
            <a:lstStyle/>
            <a:p>
              <a:pPr algn="ctr">
                <a:lnSpc>
                  <a:spcPts val="1844"/>
                </a:lnSpc>
              </a:pPr>
              <a:endParaRPr/>
            </a:p>
          </p:txBody>
        </p:sp>
      </p:grpSp>
      <p:grpSp>
        <p:nvGrpSpPr>
          <p:cNvPr id="5" name="Group 5"/>
          <p:cNvGrpSpPr/>
          <p:nvPr/>
        </p:nvGrpSpPr>
        <p:grpSpPr>
          <a:xfrm>
            <a:off x="490084" y="2880023"/>
            <a:ext cx="3151407" cy="1867175"/>
            <a:chOff x="0" y="0"/>
            <a:chExt cx="4201875" cy="2489567"/>
          </a:xfrm>
        </p:grpSpPr>
        <p:pic>
          <p:nvPicPr>
            <p:cNvPr id="6" name="Picture 6"/>
            <p:cNvPicPr>
              <a:picLocks noChangeAspect="1"/>
            </p:cNvPicPr>
            <p:nvPr/>
          </p:nvPicPr>
          <p:blipFill>
            <a:blip r:embed="rId2"/>
            <a:srcRect t="5506" b="5506"/>
            <a:stretch>
              <a:fillRect/>
            </a:stretch>
          </p:blipFill>
          <p:spPr>
            <a:xfrm>
              <a:off x="0" y="0"/>
              <a:ext cx="4201875" cy="2489567"/>
            </a:xfrm>
            <a:prstGeom prst="rect">
              <a:avLst/>
            </a:prstGeom>
          </p:spPr>
        </p:pic>
      </p:grpSp>
      <p:grpSp>
        <p:nvGrpSpPr>
          <p:cNvPr id="7" name="Group 7"/>
          <p:cNvGrpSpPr/>
          <p:nvPr/>
        </p:nvGrpSpPr>
        <p:grpSpPr>
          <a:xfrm>
            <a:off x="4031073" y="6256057"/>
            <a:ext cx="3035807" cy="4113874"/>
            <a:chOff x="0" y="0"/>
            <a:chExt cx="1087965" cy="1474320"/>
          </a:xfrm>
        </p:grpSpPr>
        <p:sp>
          <p:nvSpPr>
            <p:cNvPr id="8" name="Freeform 8"/>
            <p:cNvSpPr/>
            <p:nvPr/>
          </p:nvSpPr>
          <p:spPr>
            <a:xfrm>
              <a:off x="0" y="0"/>
              <a:ext cx="1087965" cy="1474320"/>
            </a:xfrm>
            <a:custGeom>
              <a:avLst/>
              <a:gdLst/>
              <a:ahLst/>
              <a:cxnLst/>
              <a:rect l="l" t="t" r="r" b="b"/>
              <a:pathLst>
                <a:path w="1087965" h="1474320">
                  <a:moveTo>
                    <a:pt x="0" y="0"/>
                  </a:moveTo>
                  <a:lnTo>
                    <a:pt x="1087965" y="0"/>
                  </a:lnTo>
                  <a:lnTo>
                    <a:pt x="1087965" y="1474320"/>
                  </a:lnTo>
                  <a:lnTo>
                    <a:pt x="0" y="1474320"/>
                  </a:lnTo>
                  <a:close/>
                </a:path>
              </a:pathLst>
            </a:custGeom>
            <a:solidFill>
              <a:srgbClr val="0071BB"/>
            </a:solidFill>
          </p:spPr>
          <p:txBody>
            <a:bodyPr/>
            <a:lstStyle/>
            <a:p>
              <a:endParaRPr lang="en-GB"/>
            </a:p>
          </p:txBody>
        </p:sp>
        <p:sp>
          <p:nvSpPr>
            <p:cNvPr id="9" name="TextBox 9"/>
            <p:cNvSpPr txBox="1"/>
            <p:nvPr/>
          </p:nvSpPr>
          <p:spPr>
            <a:xfrm>
              <a:off x="0" y="-38100"/>
              <a:ext cx="1087965" cy="1512420"/>
            </a:xfrm>
            <a:prstGeom prst="rect">
              <a:avLst/>
            </a:prstGeom>
          </p:spPr>
          <p:txBody>
            <a:bodyPr lIns="50800" tIns="50800" rIns="50800" bIns="50800" rtlCol="0" anchor="ctr"/>
            <a:lstStyle/>
            <a:p>
              <a:pPr algn="ctr">
                <a:lnSpc>
                  <a:spcPts val="1844"/>
                </a:lnSpc>
              </a:pPr>
              <a:endParaRPr/>
            </a:p>
          </p:txBody>
        </p:sp>
      </p:grpSp>
      <p:grpSp>
        <p:nvGrpSpPr>
          <p:cNvPr id="10" name="Group 10"/>
          <p:cNvGrpSpPr/>
          <p:nvPr/>
        </p:nvGrpSpPr>
        <p:grpSpPr>
          <a:xfrm>
            <a:off x="4021925" y="2117659"/>
            <a:ext cx="3044954" cy="3852648"/>
            <a:chOff x="0" y="0"/>
            <a:chExt cx="1091243" cy="1380702"/>
          </a:xfrm>
        </p:grpSpPr>
        <p:sp>
          <p:nvSpPr>
            <p:cNvPr id="11" name="Freeform 11"/>
            <p:cNvSpPr/>
            <p:nvPr/>
          </p:nvSpPr>
          <p:spPr>
            <a:xfrm>
              <a:off x="0" y="0"/>
              <a:ext cx="1091243" cy="1380702"/>
            </a:xfrm>
            <a:custGeom>
              <a:avLst/>
              <a:gdLst/>
              <a:ahLst/>
              <a:cxnLst/>
              <a:rect l="l" t="t" r="r" b="b"/>
              <a:pathLst>
                <a:path w="1091243" h="1380702">
                  <a:moveTo>
                    <a:pt x="0" y="0"/>
                  </a:moveTo>
                  <a:lnTo>
                    <a:pt x="1091243" y="0"/>
                  </a:lnTo>
                  <a:lnTo>
                    <a:pt x="1091243" y="1380702"/>
                  </a:lnTo>
                  <a:lnTo>
                    <a:pt x="0" y="1380702"/>
                  </a:lnTo>
                  <a:close/>
                </a:path>
              </a:pathLst>
            </a:custGeom>
            <a:solidFill>
              <a:srgbClr val="0071BB"/>
            </a:solidFill>
          </p:spPr>
          <p:txBody>
            <a:bodyPr/>
            <a:lstStyle/>
            <a:p>
              <a:endParaRPr lang="en-GB"/>
            </a:p>
          </p:txBody>
        </p:sp>
        <p:sp>
          <p:nvSpPr>
            <p:cNvPr id="12" name="TextBox 12"/>
            <p:cNvSpPr txBox="1"/>
            <p:nvPr/>
          </p:nvSpPr>
          <p:spPr>
            <a:xfrm>
              <a:off x="0" y="-38100"/>
              <a:ext cx="1091243" cy="1418802"/>
            </a:xfrm>
            <a:prstGeom prst="rect">
              <a:avLst/>
            </a:prstGeom>
          </p:spPr>
          <p:txBody>
            <a:bodyPr lIns="50800" tIns="50800" rIns="50800" bIns="50800" rtlCol="0" anchor="ctr"/>
            <a:lstStyle/>
            <a:p>
              <a:pPr algn="ctr">
                <a:lnSpc>
                  <a:spcPts val="1844"/>
                </a:lnSpc>
              </a:pPr>
              <a:endParaRPr/>
            </a:p>
          </p:txBody>
        </p:sp>
      </p:grpSp>
      <p:sp>
        <p:nvSpPr>
          <p:cNvPr id="13" name="AutoShape 13"/>
          <p:cNvSpPr/>
          <p:nvPr/>
        </p:nvSpPr>
        <p:spPr>
          <a:xfrm flipV="1">
            <a:off x="1" y="1783894"/>
            <a:ext cx="7556501" cy="22607"/>
          </a:xfrm>
          <a:prstGeom prst="line">
            <a:avLst/>
          </a:prstGeom>
          <a:ln w="28575" cap="flat">
            <a:solidFill>
              <a:srgbClr val="000000"/>
            </a:solidFill>
            <a:prstDash val="solid"/>
            <a:headEnd type="none" w="sm" len="sm"/>
            <a:tailEnd type="none" w="sm" len="sm"/>
          </a:ln>
        </p:spPr>
        <p:txBody>
          <a:bodyPr/>
          <a:lstStyle/>
          <a:p>
            <a:endParaRPr lang="en-GB"/>
          </a:p>
        </p:txBody>
      </p:sp>
      <p:sp>
        <p:nvSpPr>
          <p:cNvPr id="14" name="Freeform 14"/>
          <p:cNvSpPr/>
          <p:nvPr/>
        </p:nvSpPr>
        <p:spPr>
          <a:xfrm>
            <a:off x="6230645" y="1246794"/>
            <a:ext cx="1146710" cy="461290"/>
          </a:xfrm>
          <a:custGeom>
            <a:avLst/>
            <a:gdLst/>
            <a:ahLst/>
            <a:cxnLst/>
            <a:rect l="l" t="t" r="r" b="b"/>
            <a:pathLst>
              <a:path w="1146710" h="461290">
                <a:moveTo>
                  <a:pt x="0" y="0"/>
                </a:moveTo>
                <a:lnTo>
                  <a:pt x="1146710" y="0"/>
                </a:lnTo>
                <a:lnTo>
                  <a:pt x="1146710" y="461290"/>
                </a:lnTo>
                <a:lnTo>
                  <a:pt x="0" y="461290"/>
                </a:lnTo>
                <a:lnTo>
                  <a:pt x="0" y="0"/>
                </a:lnTo>
                <a:close/>
              </a:path>
            </a:pathLst>
          </a:custGeom>
          <a:blipFill>
            <a:blip r:embed="rId3"/>
            <a:stretch>
              <a:fillRect/>
            </a:stretch>
          </a:blipFill>
        </p:spPr>
        <p:txBody>
          <a:bodyPr/>
          <a:lstStyle/>
          <a:p>
            <a:endParaRPr lang="en-GB"/>
          </a:p>
        </p:txBody>
      </p:sp>
      <p:sp>
        <p:nvSpPr>
          <p:cNvPr id="15" name="Freeform 15"/>
          <p:cNvSpPr/>
          <p:nvPr/>
        </p:nvSpPr>
        <p:spPr>
          <a:xfrm>
            <a:off x="6231763" y="60373"/>
            <a:ext cx="1202709" cy="1091374"/>
          </a:xfrm>
          <a:custGeom>
            <a:avLst/>
            <a:gdLst/>
            <a:ahLst/>
            <a:cxnLst/>
            <a:rect l="l" t="t" r="r" b="b"/>
            <a:pathLst>
              <a:path w="1202709" h="1091374">
                <a:moveTo>
                  <a:pt x="0" y="0"/>
                </a:moveTo>
                <a:lnTo>
                  <a:pt x="1202709" y="0"/>
                </a:lnTo>
                <a:lnTo>
                  <a:pt x="1202709" y="1091374"/>
                </a:lnTo>
                <a:lnTo>
                  <a:pt x="0" y="1091374"/>
                </a:lnTo>
                <a:lnTo>
                  <a:pt x="0" y="0"/>
                </a:lnTo>
                <a:close/>
              </a:path>
            </a:pathLst>
          </a:custGeom>
          <a:blipFill>
            <a:blip r:embed="rId4"/>
            <a:stretch>
              <a:fillRect/>
            </a:stretch>
          </a:blipFill>
        </p:spPr>
        <p:txBody>
          <a:bodyPr/>
          <a:lstStyle/>
          <a:p>
            <a:endParaRPr lang="en-GB"/>
          </a:p>
        </p:txBody>
      </p:sp>
      <p:sp>
        <p:nvSpPr>
          <p:cNvPr id="16" name="Freeform 16"/>
          <p:cNvSpPr/>
          <p:nvPr/>
        </p:nvSpPr>
        <p:spPr>
          <a:xfrm>
            <a:off x="4031073" y="5024695"/>
            <a:ext cx="3035807" cy="1465005"/>
          </a:xfrm>
          <a:custGeom>
            <a:avLst/>
            <a:gdLst/>
            <a:ahLst/>
            <a:cxnLst/>
            <a:rect l="l" t="t" r="r" b="b"/>
            <a:pathLst>
              <a:path w="3035807" h="1465005">
                <a:moveTo>
                  <a:pt x="0" y="0"/>
                </a:moveTo>
                <a:lnTo>
                  <a:pt x="3035807" y="0"/>
                </a:lnTo>
                <a:lnTo>
                  <a:pt x="3035807" y="1465005"/>
                </a:lnTo>
                <a:lnTo>
                  <a:pt x="0" y="1465005"/>
                </a:lnTo>
                <a:lnTo>
                  <a:pt x="0" y="0"/>
                </a:lnTo>
                <a:close/>
              </a:path>
            </a:pathLst>
          </a:custGeom>
          <a:blipFill>
            <a:blip r:embed="rId5"/>
            <a:stretch>
              <a:fillRect t="-2969" b="-35351"/>
            </a:stretch>
          </a:blipFill>
        </p:spPr>
        <p:txBody>
          <a:bodyPr/>
          <a:lstStyle/>
          <a:p>
            <a:endParaRPr lang="en-GB"/>
          </a:p>
        </p:txBody>
      </p:sp>
      <p:sp>
        <p:nvSpPr>
          <p:cNvPr id="17" name="Freeform 17"/>
          <p:cNvSpPr/>
          <p:nvPr/>
        </p:nvSpPr>
        <p:spPr>
          <a:xfrm>
            <a:off x="4153852" y="8681015"/>
            <a:ext cx="2562584" cy="1592780"/>
          </a:xfrm>
          <a:custGeom>
            <a:avLst/>
            <a:gdLst/>
            <a:ahLst/>
            <a:cxnLst/>
            <a:rect l="l" t="t" r="r" b="b"/>
            <a:pathLst>
              <a:path w="2562584" h="1592780">
                <a:moveTo>
                  <a:pt x="0" y="0"/>
                </a:moveTo>
                <a:lnTo>
                  <a:pt x="2562584" y="0"/>
                </a:lnTo>
                <a:lnTo>
                  <a:pt x="2562584" y="1592780"/>
                </a:lnTo>
                <a:lnTo>
                  <a:pt x="0" y="1592780"/>
                </a:lnTo>
                <a:lnTo>
                  <a:pt x="0" y="0"/>
                </a:lnTo>
                <a:close/>
              </a:path>
            </a:pathLst>
          </a:custGeom>
          <a:blipFill>
            <a:blip r:embed="rId6">
              <a:extLst>
                <a:ext uri="{96DAC541-7B7A-43D3-8B79-37D633B846F1}">
                  <asvg:svgBlip xmlns:asvg="http://schemas.microsoft.com/office/drawing/2016/SVG/main" r:embed="rId7"/>
                </a:ext>
              </a:extLst>
            </a:blip>
            <a:stretch>
              <a:fillRect t="-3721" b="-3721"/>
            </a:stretch>
          </a:blipFill>
        </p:spPr>
        <p:txBody>
          <a:bodyPr/>
          <a:lstStyle/>
          <a:p>
            <a:endParaRPr lang="en-GB"/>
          </a:p>
        </p:txBody>
      </p:sp>
      <p:sp>
        <p:nvSpPr>
          <p:cNvPr id="18" name="TextBox 18"/>
          <p:cNvSpPr txBox="1"/>
          <p:nvPr/>
        </p:nvSpPr>
        <p:spPr>
          <a:xfrm>
            <a:off x="4482131" y="9222521"/>
            <a:ext cx="1878880" cy="645732"/>
          </a:xfrm>
          <a:prstGeom prst="rect">
            <a:avLst/>
          </a:prstGeom>
        </p:spPr>
        <p:txBody>
          <a:bodyPr lIns="0" tIns="0" rIns="0" bIns="0" rtlCol="0" anchor="t">
            <a:spAutoFit/>
          </a:bodyPr>
          <a:lstStyle/>
          <a:p>
            <a:pPr algn="ctr">
              <a:lnSpc>
                <a:spcPts val="1263"/>
              </a:lnSpc>
              <a:spcBef>
                <a:spcPct val="0"/>
              </a:spcBef>
            </a:pPr>
            <a:r>
              <a:rPr lang="en-US" sz="902">
                <a:solidFill>
                  <a:srgbClr val="000000"/>
                </a:solidFill>
                <a:latin typeface="Arimo"/>
                <a:ea typeface="Arimo"/>
                <a:cs typeface="Arimo"/>
                <a:sym typeface="Arimo"/>
              </a:rPr>
              <a:t>The service was extremely useful and helped me recognise and regulate my emotions and responses in a much better way.</a:t>
            </a:r>
          </a:p>
        </p:txBody>
      </p:sp>
      <p:sp>
        <p:nvSpPr>
          <p:cNvPr id="19" name="Freeform 19"/>
          <p:cNvSpPr/>
          <p:nvPr/>
        </p:nvSpPr>
        <p:spPr>
          <a:xfrm>
            <a:off x="4365543" y="6475134"/>
            <a:ext cx="2467572" cy="1752781"/>
          </a:xfrm>
          <a:custGeom>
            <a:avLst/>
            <a:gdLst/>
            <a:ahLst/>
            <a:cxnLst/>
            <a:rect l="l" t="t" r="r" b="b"/>
            <a:pathLst>
              <a:path w="2467572" h="1752781">
                <a:moveTo>
                  <a:pt x="0" y="0"/>
                </a:moveTo>
                <a:lnTo>
                  <a:pt x="2467573" y="0"/>
                </a:lnTo>
                <a:lnTo>
                  <a:pt x="2467573" y="1752781"/>
                </a:lnTo>
                <a:lnTo>
                  <a:pt x="0" y="1752781"/>
                </a:lnTo>
                <a:lnTo>
                  <a:pt x="0" y="0"/>
                </a:lnTo>
                <a:close/>
              </a:path>
            </a:pathLst>
          </a:custGeom>
          <a:blipFill>
            <a:blip r:embed="rId8">
              <a:extLst>
                <a:ext uri="{96DAC541-7B7A-43D3-8B79-37D633B846F1}">
                  <asvg:svgBlip xmlns:asvg="http://schemas.microsoft.com/office/drawing/2016/SVG/main" r:embed="rId9"/>
                </a:ext>
              </a:extLst>
            </a:blip>
            <a:stretch>
              <a:fillRect l="-1168" r="-1168"/>
            </a:stretch>
          </a:blipFill>
        </p:spPr>
        <p:txBody>
          <a:bodyPr/>
          <a:lstStyle/>
          <a:p>
            <a:endParaRPr lang="en-GB"/>
          </a:p>
        </p:txBody>
      </p:sp>
      <p:sp>
        <p:nvSpPr>
          <p:cNvPr id="20" name="TextBox 20"/>
          <p:cNvSpPr txBox="1"/>
          <p:nvPr/>
        </p:nvSpPr>
        <p:spPr>
          <a:xfrm>
            <a:off x="4574234" y="7129887"/>
            <a:ext cx="1716109" cy="651269"/>
          </a:xfrm>
          <a:prstGeom prst="rect">
            <a:avLst/>
          </a:prstGeom>
        </p:spPr>
        <p:txBody>
          <a:bodyPr lIns="0" tIns="0" rIns="0" bIns="0" rtlCol="0" anchor="t">
            <a:spAutoFit/>
          </a:bodyPr>
          <a:lstStyle/>
          <a:p>
            <a:pPr algn="ctr">
              <a:lnSpc>
                <a:spcPts val="1252"/>
              </a:lnSpc>
              <a:spcBef>
                <a:spcPct val="0"/>
              </a:spcBef>
            </a:pPr>
            <a:r>
              <a:rPr lang="en-US" sz="894">
                <a:solidFill>
                  <a:srgbClr val="000000"/>
                </a:solidFill>
                <a:latin typeface="Arimo"/>
                <a:ea typeface="Arimo"/>
                <a:cs typeface="Arimo"/>
                <a:sym typeface="Arimo"/>
              </a:rPr>
              <a:t>Great service. Even within 3 sessions it helped a lot with my situation and tips on dealing with different situations.</a:t>
            </a:r>
          </a:p>
        </p:txBody>
      </p:sp>
      <p:sp>
        <p:nvSpPr>
          <p:cNvPr id="21" name="Freeform 21"/>
          <p:cNvSpPr/>
          <p:nvPr/>
        </p:nvSpPr>
        <p:spPr>
          <a:xfrm>
            <a:off x="4190351" y="7979712"/>
            <a:ext cx="2729640" cy="1141481"/>
          </a:xfrm>
          <a:custGeom>
            <a:avLst/>
            <a:gdLst/>
            <a:ahLst/>
            <a:cxnLst/>
            <a:rect l="l" t="t" r="r" b="b"/>
            <a:pathLst>
              <a:path w="2729640" h="1141481">
                <a:moveTo>
                  <a:pt x="0" y="0"/>
                </a:moveTo>
                <a:lnTo>
                  <a:pt x="2729640" y="0"/>
                </a:lnTo>
                <a:lnTo>
                  <a:pt x="2729640" y="1141482"/>
                </a:lnTo>
                <a:lnTo>
                  <a:pt x="0" y="114148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22" name="TextBox 22"/>
          <p:cNvSpPr txBox="1"/>
          <p:nvPr/>
        </p:nvSpPr>
        <p:spPr>
          <a:xfrm>
            <a:off x="4278625" y="8133259"/>
            <a:ext cx="2553097" cy="833113"/>
          </a:xfrm>
          <a:prstGeom prst="rect">
            <a:avLst/>
          </a:prstGeom>
        </p:spPr>
        <p:txBody>
          <a:bodyPr lIns="0" tIns="0" rIns="0" bIns="0" rtlCol="0" anchor="t">
            <a:spAutoFit/>
          </a:bodyPr>
          <a:lstStyle/>
          <a:p>
            <a:pPr algn="ctr">
              <a:lnSpc>
                <a:spcPts val="1053"/>
              </a:lnSpc>
              <a:spcBef>
                <a:spcPct val="0"/>
              </a:spcBef>
            </a:pPr>
            <a:r>
              <a:rPr lang="en-US" sz="752">
                <a:solidFill>
                  <a:srgbClr val="000000"/>
                </a:solidFill>
                <a:latin typeface="Arimo"/>
                <a:ea typeface="Arimo"/>
                <a:cs typeface="Arimo"/>
                <a:sym typeface="Arimo"/>
              </a:rPr>
              <a:t>My experience was overall very good because I felt valued and heard. I learned a lot of new things to help me cope which has made a direct impact with relationships at home. However I discussed that I still believe medication will be beneficial. I have been referred for counselling which is good. The primary care team member was lovely.</a:t>
            </a:r>
          </a:p>
        </p:txBody>
      </p:sp>
      <p:sp>
        <p:nvSpPr>
          <p:cNvPr id="23" name="TextBox 23"/>
          <p:cNvSpPr txBox="1"/>
          <p:nvPr/>
        </p:nvSpPr>
        <p:spPr>
          <a:xfrm>
            <a:off x="5097814" y="6808691"/>
            <a:ext cx="1321838" cy="181909"/>
          </a:xfrm>
          <a:prstGeom prst="rect">
            <a:avLst/>
          </a:prstGeom>
        </p:spPr>
        <p:txBody>
          <a:bodyPr lIns="0" tIns="0" rIns="0" bIns="0" rtlCol="0" anchor="t">
            <a:spAutoFit/>
          </a:bodyPr>
          <a:lstStyle/>
          <a:p>
            <a:pPr>
              <a:lnSpc>
                <a:spcPts val="1467"/>
              </a:lnSpc>
              <a:spcBef>
                <a:spcPct val="0"/>
              </a:spcBef>
            </a:pPr>
            <a:r>
              <a:rPr lang="en-US" sz="1048" b="1" u="sng">
                <a:solidFill>
                  <a:srgbClr val="000000"/>
                </a:solidFill>
                <a:latin typeface="Poppins Semi-Bold"/>
                <a:ea typeface="Poppins Semi-Bold"/>
                <a:cs typeface="Poppins Semi-Bold"/>
                <a:sym typeface="Poppins Semi-Bold"/>
              </a:rPr>
              <a:t>PATIENT FEEDBACK</a:t>
            </a:r>
          </a:p>
        </p:txBody>
      </p:sp>
      <p:sp>
        <p:nvSpPr>
          <p:cNvPr id="24" name="TextBox 24"/>
          <p:cNvSpPr txBox="1"/>
          <p:nvPr/>
        </p:nvSpPr>
        <p:spPr>
          <a:xfrm>
            <a:off x="318191" y="201370"/>
            <a:ext cx="6923618" cy="341119"/>
          </a:xfrm>
          <a:prstGeom prst="rect">
            <a:avLst/>
          </a:prstGeom>
        </p:spPr>
        <p:txBody>
          <a:bodyPr lIns="0" tIns="0" rIns="0" bIns="0" rtlCol="0" anchor="t">
            <a:spAutoFit/>
          </a:bodyPr>
          <a:lstStyle/>
          <a:p>
            <a:pPr>
              <a:lnSpc>
                <a:spcPts val="2800"/>
              </a:lnSpc>
            </a:pPr>
            <a:r>
              <a:rPr lang="en-US" sz="2000" b="1">
                <a:solidFill>
                  <a:srgbClr val="291B25"/>
                </a:solidFill>
                <a:latin typeface="Poppins Ultra-Bold"/>
                <a:ea typeface="Poppins Ultra-Bold"/>
                <a:cs typeface="Poppins Ultra-Bold"/>
                <a:sym typeface="Poppins Ultra-Bold"/>
              </a:rPr>
              <a:t>LEEDS MENTAL WELLBEING SERVICE</a:t>
            </a:r>
          </a:p>
        </p:txBody>
      </p:sp>
      <p:sp>
        <p:nvSpPr>
          <p:cNvPr id="25" name="TextBox 25"/>
          <p:cNvSpPr txBox="1"/>
          <p:nvPr/>
        </p:nvSpPr>
        <p:spPr>
          <a:xfrm>
            <a:off x="4190353" y="1508061"/>
            <a:ext cx="1953005" cy="220445"/>
          </a:xfrm>
          <a:prstGeom prst="rect">
            <a:avLst/>
          </a:prstGeom>
        </p:spPr>
        <p:txBody>
          <a:bodyPr lIns="0" tIns="0" rIns="0" bIns="0" rtlCol="0" anchor="t">
            <a:spAutoFit/>
          </a:bodyPr>
          <a:lstStyle/>
          <a:p>
            <a:pPr algn="just">
              <a:lnSpc>
                <a:spcPts val="1844"/>
              </a:lnSpc>
              <a:spcBef>
                <a:spcPct val="0"/>
              </a:spcBef>
            </a:pPr>
            <a:r>
              <a:rPr lang="en-US" sz="1317" b="1" i="1" dirty="0">
                <a:solidFill>
                  <a:srgbClr val="291B25"/>
                </a:solidFill>
                <a:latin typeface="Poppins Medium Italics"/>
                <a:ea typeface="Poppins Medium Italics"/>
                <a:cs typeface="Poppins Medium Italics"/>
                <a:sym typeface="Poppins Medium Italics"/>
              </a:rPr>
              <a:t>Quarter 4 April 2025</a:t>
            </a:r>
          </a:p>
        </p:txBody>
      </p:sp>
      <p:sp>
        <p:nvSpPr>
          <p:cNvPr id="26" name="TextBox 26"/>
          <p:cNvSpPr txBox="1"/>
          <p:nvPr/>
        </p:nvSpPr>
        <p:spPr>
          <a:xfrm>
            <a:off x="318191" y="606284"/>
            <a:ext cx="6923618" cy="1005205"/>
          </a:xfrm>
          <a:prstGeom prst="rect">
            <a:avLst/>
          </a:prstGeom>
        </p:spPr>
        <p:txBody>
          <a:bodyPr lIns="0" tIns="0" rIns="0" bIns="0" rtlCol="0" anchor="t">
            <a:spAutoFit/>
          </a:bodyPr>
          <a:lstStyle/>
          <a:p>
            <a:pPr>
              <a:lnSpc>
                <a:spcPts val="3919"/>
              </a:lnSpc>
            </a:pPr>
            <a:r>
              <a:rPr lang="en-US" sz="2799" b="1">
                <a:solidFill>
                  <a:srgbClr val="291B25"/>
                </a:solidFill>
                <a:latin typeface="Poppins Ultra-Bold"/>
                <a:ea typeface="Poppins Ultra-Bold"/>
                <a:cs typeface="Poppins Ultra-Bold"/>
                <a:sym typeface="Poppins Ultra-Bold"/>
              </a:rPr>
              <a:t>REFERRER UPDATE</a:t>
            </a:r>
          </a:p>
          <a:p>
            <a:pPr>
              <a:lnSpc>
                <a:spcPts val="3919"/>
              </a:lnSpc>
            </a:pPr>
            <a:r>
              <a:rPr lang="en-US" sz="2799" b="1">
                <a:solidFill>
                  <a:srgbClr val="291B25"/>
                </a:solidFill>
                <a:latin typeface="Poppins Ultra-Bold"/>
                <a:ea typeface="Poppins Ultra-Bold"/>
                <a:cs typeface="Poppins Ultra-Bold"/>
                <a:sym typeface="Poppins Ultra-Bold"/>
              </a:rPr>
              <a:t>NEWSLETTER</a:t>
            </a:r>
          </a:p>
        </p:txBody>
      </p:sp>
      <p:sp>
        <p:nvSpPr>
          <p:cNvPr id="27" name="TextBox 27"/>
          <p:cNvSpPr txBox="1"/>
          <p:nvPr/>
        </p:nvSpPr>
        <p:spPr>
          <a:xfrm>
            <a:off x="730194" y="2208462"/>
            <a:ext cx="2814604" cy="542477"/>
          </a:xfrm>
          <a:prstGeom prst="rect">
            <a:avLst/>
          </a:prstGeom>
        </p:spPr>
        <p:txBody>
          <a:bodyPr lIns="0" tIns="0" rIns="0" bIns="0" rtlCol="0" anchor="t">
            <a:spAutoFit/>
          </a:bodyPr>
          <a:lstStyle/>
          <a:p>
            <a:pPr algn="ctr">
              <a:lnSpc>
                <a:spcPts val="2124"/>
              </a:lnSpc>
              <a:spcBef>
                <a:spcPct val="0"/>
              </a:spcBef>
            </a:pPr>
            <a:r>
              <a:rPr lang="en-US" sz="1517" b="1" u="sng">
                <a:solidFill>
                  <a:srgbClr val="F6F6E9"/>
                </a:solidFill>
                <a:latin typeface="Poppins Semi-Bold"/>
                <a:ea typeface="Poppins Semi-Bold"/>
                <a:cs typeface="Poppins Semi-Bold"/>
                <a:sym typeface="Poppins Semi-Bold"/>
              </a:rPr>
              <a:t>PRIMARY CARE MENTAL HEALTH UPDATE</a:t>
            </a:r>
          </a:p>
        </p:txBody>
      </p:sp>
      <p:sp>
        <p:nvSpPr>
          <p:cNvPr id="28" name="TextBox 28"/>
          <p:cNvSpPr txBox="1"/>
          <p:nvPr/>
        </p:nvSpPr>
        <p:spPr>
          <a:xfrm>
            <a:off x="535162" y="4853510"/>
            <a:ext cx="3009636" cy="220445"/>
          </a:xfrm>
          <a:prstGeom prst="rect">
            <a:avLst/>
          </a:prstGeom>
        </p:spPr>
        <p:txBody>
          <a:bodyPr lIns="0" tIns="0" rIns="0" bIns="0" rtlCol="0" anchor="t">
            <a:spAutoFit/>
          </a:bodyPr>
          <a:lstStyle/>
          <a:p>
            <a:pPr algn="ctr">
              <a:lnSpc>
                <a:spcPts val="1844"/>
              </a:lnSpc>
              <a:spcBef>
                <a:spcPct val="0"/>
              </a:spcBef>
            </a:pPr>
            <a:r>
              <a:rPr lang="en-US" sz="1200" b="1" u="sng" dirty="0">
                <a:solidFill>
                  <a:srgbClr val="F6F6E9"/>
                </a:solidFill>
                <a:latin typeface="Poppins Bold"/>
                <a:ea typeface="Poppins Bold"/>
                <a:cs typeface="Poppins Bold"/>
                <a:sym typeface="Poppins Bold"/>
              </a:rPr>
              <a:t>PCMH REFERRAL UPDATE</a:t>
            </a:r>
          </a:p>
        </p:txBody>
      </p:sp>
      <p:sp>
        <p:nvSpPr>
          <p:cNvPr id="29" name="TextBox 29"/>
          <p:cNvSpPr txBox="1"/>
          <p:nvPr/>
        </p:nvSpPr>
        <p:spPr>
          <a:xfrm>
            <a:off x="692947" y="5107917"/>
            <a:ext cx="2786206" cy="3937040"/>
          </a:xfrm>
          <a:prstGeom prst="rect">
            <a:avLst/>
          </a:prstGeom>
        </p:spPr>
        <p:txBody>
          <a:bodyPr wrap="square" lIns="0" tIns="0" rIns="0" bIns="0" rtlCol="0" anchor="t">
            <a:spAutoFit/>
          </a:bodyPr>
          <a:lstStyle/>
          <a:p>
            <a:pPr>
              <a:lnSpc>
                <a:spcPts val="1399"/>
              </a:lnSpc>
            </a:pPr>
            <a:r>
              <a:rPr lang="en-US" sz="1050" dirty="0">
                <a:solidFill>
                  <a:srgbClr val="FFFFFF"/>
                </a:solidFill>
                <a:latin typeface="Arimo"/>
                <a:ea typeface="Arimo"/>
                <a:cs typeface="Arimo"/>
                <a:sym typeface="Arimo"/>
              </a:rPr>
              <a:t>Primary Care Mental Health have received a higher number of referrals over the last quarter than in previous months. Therefore, response time to contact or for subsequent interventions for patients are increasing. This varies between PCN’s and teams. </a:t>
            </a:r>
          </a:p>
          <a:p>
            <a:pPr>
              <a:lnSpc>
                <a:spcPts val="1399"/>
              </a:lnSpc>
            </a:pPr>
            <a:endParaRPr lang="en-US" sz="1050" dirty="0">
              <a:solidFill>
                <a:srgbClr val="FFFFFF"/>
              </a:solidFill>
              <a:latin typeface="Arimo"/>
              <a:ea typeface="Arimo"/>
              <a:cs typeface="Arimo"/>
              <a:sym typeface="Arimo"/>
            </a:endParaRPr>
          </a:p>
          <a:p>
            <a:pPr marL="171450" indent="-171450">
              <a:lnSpc>
                <a:spcPts val="1399"/>
              </a:lnSpc>
              <a:buFont typeface="Arial" panose="020B0604020202020204" pitchFamily="34" charset="0"/>
              <a:buChar char="•"/>
            </a:pPr>
            <a:r>
              <a:rPr lang="en-US" sz="1050" dirty="0">
                <a:solidFill>
                  <a:srgbClr val="FFFFFF"/>
                </a:solidFill>
                <a:latin typeface="Arimo"/>
                <a:ea typeface="Arimo"/>
                <a:cs typeface="Arimo"/>
                <a:sym typeface="Arimo"/>
              </a:rPr>
              <a:t>Some patients are waiting over 2 weeks before first contact call. </a:t>
            </a:r>
          </a:p>
          <a:p>
            <a:pPr marL="171450" indent="-171450">
              <a:lnSpc>
                <a:spcPts val="1399"/>
              </a:lnSpc>
              <a:buFont typeface="Arial" panose="020B0604020202020204" pitchFamily="34" charset="0"/>
              <a:buChar char="•"/>
            </a:pPr>
            <a:r>
              <a:rPr lang="en-US" sz="1050" dirty="0">
                <a:solidFill>
                  <a:srgbClr val="FFFFFF"/>
                </a:solidFill>
                <a:latin typeface="Arimo"/>
                <a:ea typeface="Arimo"/>
                <a:cs typeface="Arimo"/>
                <a:sym typeface="Arimo"/>
              </a:rPr>
              <a:t>Wait for subsequent interventions are up to 12 weeks in some cases and PCNs. </a:t>
            </a:r>
          </a:p>
          <a:p>
            <a:pPr marL="171450" indent="-171450">
              <a:lnSpc>
                <a:spcPts val="1399"/>
              </a:lnSpc>
              <a:buFont typeface="Arial" panose="020B0604020202020204" pitchFamily="34" charset="0"/>
              <a:buChar char="•"/>
            </a:pPr>
            <a:r>
              <a:rPr lang="en-US" sz="1050" dirty="0">
                <a:solidFill>
                  <a:srgbClr val="FFFFFF"/>
                </a:solidFill>
                <a:latin typeface="Arimo"/>
                <a:ea typeface="Arimo"/>
                <a:cs typeface="Arimo"/>
                <a:sym typeface="Arimo"/>
              </a:rPr>
              <a:t>We are doing all that we can to get on top of this increase in referrals over the next few months. </a:t>
            </a:r>
          </a:p>
          <a:p>
            <a:pPr>
              <a:lnSpc>
                <a:spcPts val="1399"/>
              </a:lnSpc>
            </a:pPr>
            <a:endParaRPr lang="en-US" sz="1050" dirty="0">
              <a:solidFill>
                <a:srgbClr val="FFFFFF"/>
              </a:solidFill>
              <a:latin typeface="Arimo"/>
              <a:ea typeface="Arimo"/>
              <a:cs typeface="Arimo"/>
              <a:sym typeface="Arimo"/>
            </a:endParaRPr>
          </a:p>
          <a:p>
            <a:pPr>
              <a:lnSpc>
                <a:spcPts val="1399"/>
              </a:lnSpc>
            </a:pPr>
            <a:r>
              <a:rPr lang="en-US" sz="1050" dirty="0">
                <a:solidFill>
                  <a:srgbClr val="FFFFFF"/>
                </a:solidFill>
                <a:latin typeface="Arimo"/>
                <a:ea typeface="Arimo"/>
                <a:cs typeface="Arimo"/>
                <a:sym typeface="Arimo"/>
              </a:rPr>
              <a:t>We kindly ask for your support and patience during these busy times. </a:t>
            </a:r>
          </a:p>
          <a:p>
            <a:pPr>
              <a:lnSpc>
                <a:spcPts val="1399"/>
              </a:lnSpc>
            </a:pPr>
            <a:r>
              <a:rPr lang="en-US" sz="1050" dirty="0">
                <a:solidFill>
                  <a:srgbClr val="FFFFFF"/>
                </a:solidFill>
                <a:latin typeface="Arimo"/>
                <a:ea typeface="Arimo"/>
                <a:cs typeface="Arimo"/>
                <a:sym typeface="Arimo"/>
              </a:rPr>
              <a:t>If you have any questions, please contact us on lmws.pcmh@nhs.net </a:t>
            </a:r>
          </a:p>
          <a:p>
            <a:pPr>
              <a:lnSpc>
                <a:spcPts val="1399"/>
              </a:lnSpc>
            </a:pPr>
            <a:endParaRPr lang="en-US" sz="1100" dirty="0">
              <a:solidFill>
                <a:srgbClr val="FFFFFF"/>
              </a:solidFill>
              <a:latin typeface="Arimo"/>
              <a:ea typeface="Arimo"/>
              <a:cs typeface="Arimo"/>
              <a:sym typeface="Arimo"/>
            </a:endParaRPr>
          </a:p>
          <a:p>
            <a:pPr>
              <a:lnSpc>
                <a:spcPts val="1399"/>
              </a:lnSpc>
            </a:pPr>
            <a:endParaRPr lang="en-US" sz="1100" dirty="0">
              <a:solidFill>
                <a:srgbClr val="FFFFFF"/>
              </a:solidFill>
              <a:latin typeface="Arimo"/>
              <a:ea typeface="Arimo"/>
              <a:cs typeface="Arimo"/>
              <a:sym typeface="Arimo"/>
            </a:endParaRPr>
          </a:p>
          <a:p>
            <a:pPr>
              <a:lnSpc>
                <a:spcPts val="1399"/>
              </a:lnSpc>
              <a:spcBef>
                <a:spcPct val="0"/>
              </a:spcBef>
            </a:pPr>
            <a:endParaRPr lang="en-US" sz="1100" dirty="0">
              <a:solidFill>
                <a:srgbClr val="FFFFFF"/>
              </a:solidFill>
              <a:latin typeface="Arimo"/>
              <a:ea typeface="Arimo"/>
              <a:cs typeface="Arimo"/>
              <a:sym typeface="Arimo"/>
            </a:endParaRPr>
          </a:p>
        </p:txBody>
      </p:sp>
      <p:sp>
        <p:nvSpPr>
          <p:cNvPr id="30" name="TextBox 30"/>
          <p:cNvSpPr txBox="1"/>
          <p:nvPr/>
        </p:nvSpPr>
        <p:spPr>
          <a:xfrm>
            <a:off x="535162" y="8610708"/>
            <a:ext cx="3009636" cy="220445"/>
          </a:xfrm>
          <a:prstGeom prst="rect">
            <a:avLst/>
          </a:prstGeom>
        </p:spPr>
        <p:txBody>
          <a:bodyPr lIns="0" tIns="0" rIns="0" bIns="0" rtlCol="0" anchor="t">
            <a:spAutoFit/>
          </a:bodyPr>
          <a:lstStyle/>
          <a:p>
            <a:pPr algn="ctr">
              <a:lnSpc>
                <a:spcPts val="1844"/>
              </a:lnSpc>
              <a:spcBef>
                <a:spcPct val="0"/>
              </a:spcBef>
            </a:pPr>
            <a:r>
              <a:rPr lang="en-US" sz="1200" b="1" u="sng" dirty="0">
                <a:solidFill>
                  <a:srgbClr val="F6F6E9"/>
                </a:solidFill>
                <a:latin typeface="Poppins Bold"/>
                <a:ea typeface="Poppins Bold"/>
                <a:cs typeface="Poppins Bold"/>
                <a:sym typeface="Poppins Bold"/>
              </a:rPr>
              <a:t>INTRODUCING OUR STAFF</a:t>
            </a:r>
          </a:p>
        </p:txBody>
      </p:sp>
      <p:sp>
        <p:nvSpPr>
          <p:cNvPr id="31" name="TextBox 31"/>
          <p:cNvSpPr txBox="1"/>
          <p:nvPr/>
        </p:nvSpPr>
        <p:spPr>
          <a:xfrm>
            <a:off x="636509" y="8856485"/>
            <a:ext cx="2825480" cy="1080232"/>
          </a:xfrm>
          <a:prstGeom prst="rect">
            <a:avLst/>
          </a:prstGeom>
        </p:spPr>
        <p:txBody>
          <a:bodyPr lIns="0" tIns="0" rIns="0" bIns="0" rtlCol="0" anchor="t">
            <a:spAutoFit/>
          </a:bodyPr>
          <a:lstStyle/>
          <a:p>
            <a:pPr algn="ctr">
              <a:lnSpc>
                <a:spcPts val="1679"/>
              </a:lnSpc>
            </a:pPr>
            <a:r>
              <a:rPr lang="en-US" sz="1050" dirty="0">
                <a:solidFill>
                  <a:srgbClr val="F6F6E9"/>
                </a:solidFill>
                <a:latin typeface="Arimo"/>
                <a:ea typeface="Arimo"/>
                <a:cs typeface="Arimo"/>
                <a:sym typeface="Arimo"/>
              </a:rPr>
              <a:t>We would like to introduce you to our staff in the East Hub. Please see links below for staff contact sheets. </a:t>
            </a:r>
          </a:p>
          <a:p>
            <a:pPr algn="ctr">
              <a:lnSpc>
                <a:spcPts val="1679"/>
              </a:lnSpc>
            </a:pPr>
            <a:endParaRPr lang="en-US" sz="1200" dirty="0">
              <a:solidFill>
                <a:srgbClr val="F6F6E9"/>
              </a:solidFill>
              <a:latin typeface="Arimo"/>
              <a:ea typeface="Arimo"/>
              <a:cs typeface="Arimo"/>
              <a:sym typeface="Arimo"/>
            </a:endParaRPr>
          </a:p>
          <a:p>
            <a:pPr algn="ctr">
              <a:lnSpc>
                <a:spcPts val="1844"/>
              </a:lnSpc>
              <a:spcBef>
                <a:spcPct val="0"/>
              </a:spcBef>
            </a:pPr>
            <a:endParaRPr lang="en-US" sz="1200" dirty="0">
              <a:solidFill>
                <a:srgbClr val="F6F6E9"/>
              </a:solidFill>
              <a:latin typeface="Arimo"/>
              <a:ea typeface="Arimo"/>
              <a:cs typeface="Arimo"/>
              <a:sym typeface="Arimo"/>
            </a:endParaRPr>
          </a:p>
        </p:txBody>
      </p:sp>
      <p:graphicFrame>
        <p:nvGraphicFramePr>
          <p:cNvPr id="34" name="Object 33">
            <a:extLst>
              <a:ext uri="{FF2B5EF4-FFF2-40B4-BE49-F238E27FC236}">
                <a16:creationId xmlns:a16="http://schemas.microsoft.com/office/drawing/2014/main" id="{FE55328B-A731-4ADD-DBBF-974707FF0D0A}"/>
              </a:ext>
            </a:extLst>
          </p:cNvPr>
          <p:cNvGraphicFramePr>
            <a:graphicFrameLocks noChangeAspect="1"/>
          </p:cNvGraphicFramePr>
          <p:nvPr>
            <p:extLst>
              <p:ext uri="{D42A27DB-BD31-4B8C-83A1-F6EECF244321}">
                <p14:modId xmlns:p14="http://schemas.microsoft.com/office/powerpoint/2010/main" val="2716895363"/>
              </p:ext>
            </p:extLst>
          </p:nvPr>
        </p:nvGraphicFramePr>
        <p:xfrm>
          <a:off x="2853372" y="9643400"/>
          <a:ext cx="738516" cy="639791"/>
        </p:xfrm>
        <a:graphic>
          <a:graphicData uri="http://schemas.openxmlformats.org/presentationml/2006/ole">
            <mc:AlternateContent xmlns:mc="http://schemas.openxmlformats.org/markup-compatibility/2006">
              <mc:Choice xmlns:v="urn:schemas-microsoft-com:vml" Requires="v">
                <p:oleObj name="Acrobat Document" showAsIcon="1" r:id="rId12" imgW="914400" imgH="792417" progId="Acrobat.Document.DC">
                  <p:embed/>
                </p:oleObj>
              </mc:Choice>
              <mc:Fallback>
                <p:oleObj name="Acrobat Document" showAsIcon="1" r:id="rId12" imgW="914400" imgH="792417" progId="Acrobat.Document.DC">
                  <p:embed/>
                  <p:pic>
                    <p:nvPicPr>
                      <p:cNvPr id="0" name=""/>
                      <p:cNvPicPr/>
                      <p:nvPr/>
                    </p:nvPicPr>
                    <p:blipFill>
                      <a:blip r:embed="rId13"/>
                      <a:stretch>
                        <a:fillRect/>
                      </a:stretch>
                    </p:blipFill>
                    <p:spPr>
                      <a:xfrm>
                        <a:off x="2853372" y="9643400"/>
                        <a:ext cx="738516" cy="639791"/>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F2C581D0-EB75-72CE-CC3B-28D30EC024D1}"/>
              </a:ext>
            </a:extLst>
          </p:cNvPr>
          <p:cNvGraphicFramePr>
            <a:graphicFrameLocks noChangeAspect="1"/>
          </p:cNvGraphicFramePr>
          <p:nvPr>
            <p:extLst>
              <p:ext uri="{D42A27DB-BD31-4B8C-83A1-F6EECF244321}">
                <p14:modId xmlns:p14="http://schemas.microsoft.com/office/powerpoint/2010/main" val="3047779881"/>
              </p:ext>
            </p:extLst>
          </p:nvPr>
        </p:nvGraphicFramePr>
        <p:xfrm>
          <a:off x="2288387" y="9896645"/>
          <a:ext cx="796349" cy="689893"/>
        </p:xfrm>
        <a:graphic>
          <a:graphicData uri="http://schemas.openxmlformats.org/presentationml/2006/ole">
            <mc:AlternateContent xmlns:mc="http://schemas.openxmlformats.org/markup-compatibility/2006">
              <mc:Choice xmlns:v="urn:schemas-microsoft-com:vml" Requires="v">
                <p:oleObj name="Acrobat Document" showAsIcon="1" r:id="rId14" imgW="914400" imgH="792417" progId="Acrobat.Document.DC">
                  <p:embed/>
                </p:oleObj>
              </mc:Choice>
              <mc:Fallback>
                <p:oleObj name="Acrobat Document" showAsIcon="1" r:id="rId14" imgW="914400" imgH="792417" progId="Acrobat.Document.DC">
                  <p:embed/>
                  <p:pic>
                    <p:nvPicPr>
                      <p:cNvPr id="0" name=""/>
                      <p:cNvPicPr/>
                      <p:nvPr/>
                    </p:nvPicPr>
                    <p:blipFill>
                      <a:blip r:embed="rId15"/>
                      <a:stretch>
                        <a:fillRect/>
                      </a:stretch>
                    </p:blipFill>
                    <p:spPr>
                      <a:xfrm>
                        <a:off x="2288387" y="9896645"/>
                        <a:ext cx="796349" cy="689893"/>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F6862D22-22B2-D29F-007A-302257F7327E}"/>
              </a:ext>
            </a:extLst>
          </p:cNvPr>
          <p:cNvGraphicFramePr>
            <a:graphicFrameLocks noChangeAspect="1"/>
          </p:cNvGraphicFramePr>
          <p:nvPr>
            <p:extLst>
              <p:ext uri="{D42A27DB-BD31-4B8C-83A1-F6EECF244321}">
                <p14:modId xmlns:p14="http://schemas.microsoft.com/office/powerpoint/2010/main" val="579795285"/>
              </p:ext>
            </p:extLst>
          </p:nvPr>
        </p:nvGraphicFramePr>
        <p:xfrm>
          <a:off x="1739627" y="9643400"/>
          <a:ext cx="738516" cy="639790"/>
        </p:xfrm>
        <a:graphic>
          <a:graphicData uri="http://schemas.openxmlformats.org/presentationml/2006/ole">
            <mc:AlternateContent xmlns:mc="http://schemas.openxmlformats.org/markup-compatibility/2006">
              <mc:Choice xmlns:v="urn:schemas-microsoft-com:vml" Requires="v">
                <p:oleObj name="Acrobat Document" showAsIcon="1" r:id="rId16" imgW="914400" imgH="792417" progId="Acrobat.Document.DC">
                  <p:embed/>
                </p:oleObj>
              </mc:Choice>
              <mc:Fallback>
                <p:oleObj name="Acrobat Document" showAsIcon="1" r:id="rId16" imgW="914400" imgH="792417" progId="Acrobat.Document.DC">
                  <p:embed/>
                  <p:pic>
                    <p:nvPicPr>
                      <p:cNvPr id="0" name=""/>
                      <p:cNvPicPr/>
                      <p:nvPr/>
                    </p:nvPicPr>
                    <p:blipFill>
                      <a:blip r:embed="rId17"/>
                      <a:stretch>
                        <a:fillRect/>
                      </a:stretch>
                    </p:blipFill>
                    <p:spPr>
                      <a:xfrm>
                        <a:off x="1739627" y="9643400"/>
                        <a:ext cx="738516" cy="639790"/>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BB274C64-4DDA-F4F7-3012-F97254EA5B0A}"/>
              </a:ext>
            </a:extLst>
          </p:cNvPr>
          <p:cNvGraphicFramePr>
            <a:graphicFrameLocks noChangeAspect="1"/>
          </p:cNvGraphicFramePr>
          <p:nvPr>
            <p:extLst>
              <p:ext uri="{D42A27DB-BD31-4B8C-83A1-F6EECF244321}">
                <p14:modId xmlns:p14="http://schemas.microsoft.com/office/powerpoint/2010/main" val="3105656290"/>
              </p:ext>
            </p:extLst>
          </p:nvPr>
        </p:nvGraphicFramePr>
        <p:xfrm>
          <a:off x="1151507" y="9799305"/>
          <a:ext cx="720037" cy="623782"/>
        </p:xfrm>
        <a:graphic>
          <a:graphicData uri="http://schemas.openxmlformats.org/presentationml/2006/ole">
            <mc:AlternateContent xmlns:mc="http://schemas.openxmlformats.org/markup-compatibility/2006">
              <mc:Choice xmlns:v="urn:schemas-microsoft-com:vml" Requires="v">
                <p:oleObj name="Acrobat Document" showAsIcon="1" r:id="rId18" imgW="914400" imgH="792417" progId="Acrobat.Document.DC">
                  <p:embed/>
                </p:oleObj>
              </mc:Choice>
              <mc:Fallback>
                <p:oleObj name="Acrobat Document" showAsIcon="1" r:id="rId18" imgW="914400" imgH="792417" progId="Acrobat.Document.DC">
                  <p:embed/>
                  <p:pic>
                    <p:nvPicPr>
                      <p:cNvPr id="0" name=""/>
                      <p:cNvPicPr/>
                      <p:nvPr/>
                    </p:nvPicPr>
                    <p:blipFill>
                      <a:blip r:embed="rId19"/>
                      <a:stretch>
                        <a:fillRect/>
                      </a:stretch>
                    </p:blipFill>
                    <p:spPr>
                      <a:xfrm>
                        <a:off x="1151507" y="9799305"/>
                        <a:ext cx="720037" cy="623782"/>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8DE7DF14-36F5-FED1-A62A-93F494F5CB46}"/>
              </a:ext>
            </a:extLst>
          </p:cNvPr>
          <p:cNvGraphicFramePr>
            <a:graphicFrameLocks noChangeAspect="1"/>
          </p:cNvGraphicFramePr>
          <p:nvPr>
            <p:extLst>
              <p:ext uri="{D42A27DB-BD31-4B8C-83A1-F6EECF244321}">
                <p14:modId xmlns:p14="http://schemas.microsoft.com/office/powerpoint/2010/main" val="1466048260"/>
              </p:ext>
            </p:extLst>
          </p:nvPr>
        </p:nvGraphicFramePr>
        <p:xfrm>
          <a:off x="547648" y="9615257"/>
          <a:ext cx="800608" cy="693583"/>
        </p:xfrm>
        <a:graphic>
          <a:graphicData uri="http://schemas.openxmlformats.org/presentationml/2006/ole">
            <mc:AlternateContent xmlns:mc="http://schemas.openxmlformats.org/markup-compatibility/2006">
              <mc:Choice xmlns:v="urn:schemas-microsoft-com:vml" Requires="v">
                <p:oleObj name="Acrobat Document" showAsIcon="1" r:id="rId20" imgW="914400" imgH="792417" progId="Acrobat.Document.DC">
                  <p:embed/>
                </p:oleObj>
              </mc:Choice>
              <mc:Fallback>
                <p:oleObj name="Acrobat Document" showAsIcon="1" r:id="rId20" imgW="914400" imgH="792417" progId="Acrobat.Document.DC">
                  <p:embed/>
                  <p:pic>
                    <p:nvPicPr>
                      <p:cNvPr id="0" name=""/>
                      <p:cNvPicPr/>
                      <p:nvPr/>
                    </p:nvPicPr>
                    <p:blipFill>
                      <a:blip r:embed="rId21"/>
                      <a:stretch>
                        <a:fillRect/>
                      </a:stretch>
                    </p:blipFill>
                    <p:spPr>
                      <a:xfrm>
                        <a:off x="547648" y="9615257"/>
                        <a:ext cx="800608" cy="693583"/>
                      </a:xfrm>
                      <a:prstGeom prst="rect">
                        <a:avLst/>
                      </a:prstGeom>
                    </p:spPr>
                  </p:pic>
                </p:oleObj>
              </mc:Fallback>
            </mc:AlternateContent>
          </a:graphicData>
        </a:graphic>
      </p:graphicFrame>
      <p:sp>
        <p:nvSpPr>
          <p:cNvPr id="32" name="TextBox 28">
            <a:extLst>
              <a:ext uri="{FF2B5EF4-FFF2-40B4-BE49-F238E27FC236}">
                <a16:creationId xmlns:a16="http://schemas.microsoft.com/office/drawing/2014/main" id="{0FB0FDDD-9F10-0F75-9441-CD7533A319F1}"/>
              </a:ext>
            </a:extLst>
          </p:cNvPr>
          <p:cNvSpPr txBox="1"/>
          <p:nvPr/>
        </p:nvSpPr>
        <p:spPr>
          <a:xfrm>
            <a:off x="4039584" y="2252363"/>
            <a:ext cx="3009636" cy="220445"/>
          </a:xfrm>
          <a:prstGeom prst="rect">
            <a:avLst/>
          </a:prstGeom>
        </p:spPr>
        <p:txBody>
          <a:bodyPr lIns="0" tIns="0" rIns="0" bIns="0" rtlCol="0" anchor="t">
            <a:spAutoFit/>
          </a:bodyPr>
          <a:lstStyle/>
          <a:p>
            <a:pPr algn="ctr">
              <a:lnSpc>
                <a:spcPts val="1844"/>
              </a:lnSpc>
              <a:spcBef>
                <a:spcPct val="0"/>
              </a:spcBef>
            </a:pPr>
            <a:r>
              <a:rPr lang="en-US" sz="1317" b="1" u="sng" dirty="0">
                <a:solidFill>
                  <a:srgbClr val="F6F6E9"/>
                </a:solidFill>
                <a:latin typeface="Poppins Bold"/>
                <a:ea typeface="Poppins Bold"/>
                <a:cs typeface="Poppins Bold"/>
                <a:sym typeface="Poppins Bold"/>
              </a:rPr>
              <a:t>PCMH SYSTEMS -TASKING UPDATE</a:t>
            </a:r>
          </a:p>
        </p:txBody>
      </p:sp>
      <p:sp>
        <p:nvSpPr>
          <p:cNvPr id="33" name="TextBox 29">
            <a:extLst>
              <a:ext uri="{FF2B5EF4-FFF2-40B4-BE49-F238E27FC236}">
                <a16:creationId xmlns:a16="http://schemas.microsoft.com/office/drawing/2014/main" id="{4F027695-DB5A-5DF8-516B-5587234232A1}"/>
              </a:ext>
            </a:extLst>
          </p:cNvPr>
          <p:cNvSpPr txBox="1"/>
          <p:nvPr/>
        </p:nvSpPr>
        <p:spPr>
          <a:xfrm>
            <a:off x="4190351" y="2568549"/>
            <a:ext cx="2787599" cy="2680286"/>
          </a:xfrm>
          <a:prstGeom prst="rect">
            <a:avLst/>
          </a:prstGeom>
        </p:spPr>
        <p:txBody>
          <a:bodyPr wrap="square" lIns="0" tIns="0" rIns="0" bIns="0" rtlCol="0" anchor="t">
            <a:spAutoFit/>
          </a:bodyPr>
          <a:lstStyle/>
          <a:p>
            <a:pPr>
              <a:lnSpc>
                <a:spcPts val="1399"/>
              </a:lnSpc>
            </a:pPr>
            <a:r>
              <a:rPr lang="en-GB" sz="1050" dirty="0">
                <a:solidFill>
                  <a:srgbClr val="FFFFFF"/>
                </a:solidFill>
                <a:latin typeface="Arimo"/>
                <a:ea typeface="Arimo"/>
                <a:cs typeface="Arimo"/>
                <a:sym typeface="Arimo"/>
              </a:rPr>
              <a:t>PCMH use </a:t>
            </a:r>
            <a:r>
              <a:rPr lang="en-GB" sz="1050" dirty="0" err="1">
                <a:solidFill>
                  <a:srgbClr val="FFFFFF"/>
                </a:solidFill>
                <a:latin typeface="Arimo"/>
                <a:ea typeface="Arimo"/>
                <a:cs typeface="Arimo"/>
                <a:sym typeface="Arimo"/>
              </a:rPr>
              <a:t>Systm</a:t>
            </a:r>
            <a:r>
              <a:rPr lang="en-GB" sz="1050" dirty="0">
                <a:solidFill>
                  <a:srgbClr val="FFFFFF"/>
                </a:solidFill>
                <a:latin typeface="Arimo"/>
                <a:ea typeface="Arimo"/>
                <a:cs typeface="Arimo"/>
                <a:sym typeface="Arimo"/>
              </a:rPr>
              <a:t>/EMIS – if you can’t see what the plan is for a patient from shared record, and/or need an update for a patient we already have a referral for please </a:t>
            </a:r>
            <a:r>
              <a:rPr lang="en-GB" sz="1050" b="1" u="sng" dirty="0">
                <a:solidFill>
                  <a:srgbClr val="FFFFFF"/>
                </a:solidFill>
                <a:latin typeface="Arimo"/>
                <a:ea typeface="Arimo"/>
                <a:cs typeface="Arimo"/>
                <a:sym typeface="Arimo"/>
              </a:rPr>
              <a:t>TASK </a:t>
            </a:r>
            <a:r>
              <a:rPr lang="en-GB" sz="1050" dirty="0">
                <a:solidFill>
                  <a:srgbClr val="FFFFFF"/>
                </a:solidFill>
                <a:latin typeface="Arimo"/>
                <a:ea typeface="Arimo"/>
                <a:cs typeface="Arimo"/>
                <a:sym typeface="Arimo"/>
              </a:rPr>
              <a:t>us.</a:t>
            </a:r>
          </a:p>
          <a:p>
            <a:pPr>
              <a:lnSpc>
                <a:spcPts val="1399"/>
              </a:lnSpc>
            </a:pPr>
            <a:r>
              <a:rPr lang="en-GB" sz="1050" b="1" dirty="0">
                <a:solidFill>
                  <a:srgbClr val="FFFFFF"/>
                </a:solidFill>
                <a:latin typeface="Arimo"/>
                <a:ea typeface="Arimo"/>
                <a:cs typeface="Arimo"/>
                <a:sym typeface="Arimo"/>
              </a:rPr>
              <a:t>EMIS surgeries: </a:t>
            </a:r>
            <a:r>
              <a:rPr lang="en-GB" sz="1050" dirty="0">
                <a:solidFill>
                  <a:srgbClr val="FFFFFF"/>
                </a:solidFill>
                <a:latin typeface="Arimo"/>
                <a:ea typeface="Arimo"/>
                <a:cs typeface="Arimo"/>
                <a:sym typeface="Arimo"/>
              </a:rPr>
              <a:t>please use Internal tasks to PCMH Task Group in your system- (avoid tasking an individual) </a:t>
            </a:r>
          </a:p>
          <a:p>
            <a:pPr>
              <a:lnSpc>
                <a:spcPts val="1399"/>
              </a:lnSpc>
            </a:pPr>
            <a:r>
              <a:rPr lang="en-GB" sz="1050" b="1" dirty="0" err="1">
                <a:solidFill>
                  <a:srgbClr val="FFFFFF"/>
                </a:solidFill>
                <a:latin typeface="Arimo"/>
                <a:ea typeface="Arimo"/>
                <a:cs typeface="Arimo"/>
                <a:sym typeface="Arimo"/>
              </a:rPr>
              <a:t>SystmOne</a:t>
            </a:r>
            <a:r>
              <a:rPr lang="en-GB" sz="1050" b="1" dirty="0">
                <a:solidFill>
                  <a:srgbClr val="FFFFFF"/>
                </a:solidFill>
                <a:latin typeface="Arimo"/>
                <a:ea typeface="Arimo"/>
                <a:cs typeface="Arimo"/>
                <a:sym typeface="Arimo"/>
              </a:rPr>
              <a:t> Surgeries:  </a:t>
            </a:r>
            <a:r>
              <a:rPr lang="en-GB" sz="1050" dirty="0">
                <a:solidFill>
                  <a:srgbClr val="FFFFFF"/>
                </a:solidFill>
                <a:latin typeface="Arimo"/>
                <a:ea typeface="Arimo"/>
                <a:cs typeface="Arimo"/>
                <a:sym typeface="Arimo"/>
              </a:rPr>
              <a:t>‘Leeds Mental Wellbeing Service’ should be a Task option if the patient has Open Referral. Tasks you send on </a:t>
            </a:r>
            <a:r>
              <a:rPr lang="en-GB" sz="1050" dirty="0" err="1">
                <a:solidFill>
                  <a:srgbClr val="FFFFFF"/>
                </a:solidFill>
                <a:latin typeface="Arimo"/>
                <a:ea typeface="Arimo"/>
                <a:cs typeface="Arimo"/>
                <a:sym typeface="Arimo"/>
              </a:rPr>
              <a:t>SystmOne</a:t>
            </a:r>
            <a:r>
              <a:rPr lang="en-GB" sz="1050" dirty="0">
                <a:solidFill>
                  <a:srgbClr val="FFFFFF"/>
                </a:solidFill>
                <a:latin typeface="Arimo"/>
                <a:ea typeface="Arimo"/>
                <a:cs typeface="Arimo"/>
                <a:sym typeface="Arimo"/>
              </a:rPr>
              <a:t> will drop into the correct PCN inbox (by Practice) so you don’t need to search for individual staff name etc.</a:t>
            </a:r>
          </a:p>
          <a:p>
            <a:pPr>
              <a:lnSpc>
                <a:spcPts val="1399"/>
              </a:lnSpc>
            </a:pPr>
            <a:endParaRPr lang="en-US" sz="1100" dirty="0">
              <a:solidFill>
                <a:srgbClr val="FFFFFF"/>
              </a:solidFill>
              <a:latin typeface="Arimo"/>
              <a:ea typeface="Arimo"/>
              <a:cs typeface="Arimo"/>
              <a:sym typeface="Arimo"/>
            </a:endParaRPr>
          </a:p>
          <a:p>
            <a:pPr>
              <a:lnSpc>
                <a:spcPts val="1399"/>
              </a:lnSpc>
              <a:spcBef>
                <a:spcPct val="0"/>
              </a:spcBef>
            </a:pPr>
            <a:endParaRPr lang="en-US" sz="1100" dirty="0">
              <a:solidFill>
                <a:srgbClr val="FFFFFF"/>
              </a:solidFill>
              <a:latin typeface="Arimo"/>
              <a:ea typeface="Arimo"/>
              <a:cs typeface="Arimo"/>
              <a:sym typeface="Arim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grpSp>
        <p:nvGrpSpPr>
          <p:cNvPr id="2" name="Group 2"/>
          <p:cNvGrpSpPr/>
          <p:nvPr/>
        </p:nvGrpSpPr>
        <p:grpSpPr>
          <a:xfrm>
            <a:off x="426386" y="949529"/>
            <a:ext cx="3151407" cy="6069106"/>
            <a:chOff x="0" y="0"/>
            <a:chExt cx="1129393" cy="2175031"/>
          </a:xfrm>
        </p:grpSpPr>
        <p:sp>
          <p:nvSpPr>
            <p:cNvPr id="3" name="Freeform 3"/>
            <p:cNvSpPr/>
            <p:nvPr/>
          </p:nvSpPr>
          <p:spPr>
            <a:xfrm>
              <a:off x="0" y="0"/>
              <a:ext cx="1129393" cy="2175031"/>
            </a:xfrm>
            <a:custGeom>
              <a:avLst/>
              <a:gdLst/>
              <a:ahLst/>
              <a:cxnLst/>
              <a:rect l="l" t="t" r="r" b="b"/>
              <a:pathLst>
                <a:path w="1129393" h="2175031">
                  <a:moveTo>
                    <a:pt x="0" y="0"/>
                  </a:moveTo>
                  <a:lnTo>
                    <a:pt x="1129393" y="0"/>
                  </a:lnTo>
                  <a:lnTo>
                    <a:pt x="1129393" y="2175031"/>
                  </a:lnTo>
                  <a:lnTo>
                    <a:pt x="0" y="2175031"/>
                  </a:lnTo>
                  <a:close/>
                </a:path>
              </a:pathLst>
            </a:custGeom>
            <a:solidFill>
              <a:srgbClr val="0071BB"/>
            </a:solidFill>
          </p:spPr>
          <p:txBody>
            <a:bodyPr/>
            <a:lstStyle/>
            <a:p>
              <a:endParaRPr lang="en-GB"/>
            </a:p>
          </p:txBody>
        </p:sp>
        <p:sp>
          <p:nvSpPr>
            <p:cNvPr id="4" name="TextBox 4"/>
            <p:cNvSpPr txBox="1"/>
            <p:nvPr/>
          </p:nvSpPr>
          <p:spPr>
            <a:xfrm>
              <a:off x="0" y="-38100"/>
              <a:ext cx="1129393" cy="2213131"/>
            </a:xfrm>
            <a:prstGeom prst="rect">
              <a:avLst/>
            </a:prstGeom>
          </p:spPr>
          <p:txBody>
            <a:bodyPr lIns="50800" tIns="50800" rIns="50800" bIns="50800" rtlCol="0" anchor="ctr"/>
            <a:lstStyle/>
            <a:p>
              <a:pPr algn="ctr">
                <a:lnSpc>
                  <a:spcPts val="1844"/>
                </a:lnSpc>
              </a:pPr>
              <a:endParaRPr/>
            </a:p>
          </p:txBody>
        </p:sp>
      </p:grpSp>
      <p:grpSp>
        <p:nvGrpSpPr>
          <p:cNvPr id="5" name="Group 5"/>
          <p:cNvGrpSpPr/>
          <p:nvPr/>
        </p:nvGrpSpPr>
        <p:grpSpPr>
          <a:xfrm>
            <a:off x="426386" y="7965150"/>
            <a:ext cx="3151407" cy="2472209"/>
            <a:chOff x="0" y="0"/>
            <a:chExt cx="1129393" cy="885984"/>
          </a:xfrm>
        </p:grpSpPr>
        <p:sp>
          <p:nvSpPr>
            <p:cNvPr id="6" name="Freeform 6"/>
            <p:cNvSpPr/>
            <p:nvPr/>
          </p:nvSpPr>
          <p:spPr>
            <a:xfrm>
              <a:off x="0" y="0"/>
              <a:ext cx="1129393" cy="885984"/>
            </a:xfrm>
            <a:custGeom>
              <a:avLst/>
              <a:gdLst/>
              <a:ahLst/>
              <a:cxnLst/>
              <a:rect l="l" t="t" r="r" b="b"/>
              <a:pathLst>
                <a:path w="1129393" h="885984">
                  <a:moveTo>
                    <a:pt x="0" y="0"/>
                  </a:moveTo>
                  <a:lnTo>
                    <a:pt x="1129393" y="0"/>
                  </a:lnTo>
                  <a:lnTo>
                    <a:pt x="1129393" y="885984"/>
                  </a:lnTo>
                  <a:lnTo>
                    <a:pt x="0" y="885984"/>
                  </a:lnTo>
                  <a:close/>
                </a:path>
              </a:pathLst>
            </a:custGeom>
            <a:solidFill>
              <a:srgbClr val="0071BB"/>
            </a:solidFill>
          </p:spPr>
          <p:txBody>
            <a:bodyPr/>
            <a:lstStyle/>
            <a:p>
              <a:endParaRPr lang="en-GB"/>
            </a:p>
          </p:txBody>
        </p:sp>
        <p:sp>
          <p:nvSpPr>
            <p:cNvPr id="7" name="TextBox 7"/>
            <p:cNvSpPr txBox="1"/>
            <p:nvPr/>
          </p:nvSpPr>
          <p:spPr>
            <a:xfrm>
              <a:off x="0" y="-38100"/>
              <a:ext cx="1129393" cy="924084"/>
            </a:xfrm>
            <a:prstGeom prst="rect">
              <a:avLst/>
            </a:prstGeom>
          </p:spPr>
          <p:txBody>
            <a:bodyPr lIns="50800" tIns="50800" rIns="50800" bIns="50800" rtlCol="0" anchor="ctr"/>
            <a:lstStyle/>
            <a:p>
              <a:pPr algn="ctr">
                <a:lnSpc>
                  <a:spcPts val="1844"/>
                </a:lnSpc>
              </a:pPr>
              <a:endParaRPr/>
            </a:p>
          </p:txBody>
        </p:sp>
      </p:grpSp>
      <p:grpSp>
        <p:nvGrpSpPr>
          <p:cNvPr id="8" name="Group 8"/>
          <p:cNvGrpSpPr/>
          <p:nvPr/>
        </p:nvGrpSpPr>
        <p:grpSpPr>
          <a:xfrm>
            <a:off x="3996761" y="7449000"/>
            <a:ext cx="3150752" cy="2988359"/>
            <a:chOff x="0" y="0"/>
            <a:chExt cx="1129158" cy="442992"/>
          </a:xfrm>
        </p:grpSpPr>
        <p:sp>
          <p:nvSpPr>
            <p:cNvPr id="9" name="Freeform 9"/>
            <p:cNvSpPr/>
            <p:nvPr/>
          </p:nvSpPr>
          <p:spPr>
            <a:xfrm>
              <a:off x="0" y="0"/>
              <a:ext cx="1129158" cy="442992"/>
            </a:xfrm>
            <a:custGeom>
              <a:avLst/>
              <a:gdLst/>
              <a:ahLst/>
              <a:cxnLst/>
              <a:rect l="l" t="t" r="r" b="b"/>
              <a:pathLst>
                <a:path w="1129158" h="442992">
                  <a:moveTo>
                    <a:pt x="0" y="0"/>
                  </a:moveTo>
                  <a:lnTo>
                    <a:pt x="1129158" y="0"/>
                  </a:lnTo>
                  <a:lnTo>
                    <a:pt x="1129158" y="442992"/>
                  </a:lnTo>
                  <a:lnTo>
                    <a:pt x="0" y="442992"/>
                  </a:lnTo>
                  <a:close/>
                </a:path>
              </a:pathLst>
            </a:custGeom>
            <a:solidFill>
              <a:srgbClr val="0071BB"/>
            </a:solidFill>
          </p:spPr>
          <p:txBody>
            <a:bodyPr/>
            <a:lstStyle/>
            <a:p>
              <a:endParaRPr lang="en-GB"/>
            </a:p>
          </p:txBody>
        </p:sp>
        <p:sp>
          <p:nvSpPr>
            <p:cNvPr id="10" name="TextBox 10"/>
            <p:cNvSpPr txBox="1"/>
            <p:nvPr/>
          </p:nvSpPr>
          <p:spPr>
            <a:xfrm>
              <a:off x="0" y="-38100"/>
              <a:ext cx="1129158" cy="481092"/>
            </a:xfrm>
            <a:prstGeom prst="rect">
              <a:avLst/>
            </a:prstGeom>
          </p:spPr>
          <p:txBody>
            <a:bodyPr lIns="50800" tIns="50800" rIns="50800" bIns="50800" rtlCol="0" anchor="ctr"/>
            <a:lstStyle/>
            <a:p>
              <a:pPr algn="ctr">
                <a:lnSpc>
                  <a:spcPts val="1844"/>
                </a:lnSpc>
              </a:pPr>
              <a:endParaRPr/>
            </a:p>
          </p:txBody>
        </p:sp>
      </p:grpSp>
      <p:sp>
        <p:nvSpPr>
          <p:cNvPr id="11" name="AutoShape 11"/>
          <p:cNvSpPr/>
          <p:nvPr/>
        </p:nvSpPr>
        <p:spPr>
          <a:xfrm>
            <a:off x="-528975" y="735217"/>
            <a:ext cx="8617951" cy="0"/>
          </a:xfrm>
          <a:prstGeom prst="line">
            <a:avLst/>
          </a:prstGeom>
          <a:ln w="28575" cap="flat">
            <a:solidFill>
              <a:srgbClr val="000000"/>
            </a:solidFill>
            <a:prstDash val="solid"/>
            <a:headEnd type="none" w="sm" len="sm"/>
            <a:tailEnd type="none" w="sm" len="sm"/>
          </a:ln>
        </p:spPr>
        <p:txBody>
          <a:bodyPr/>
          <a:lstStyle/>
          <a:p>
            <a:endParaRPr lang="en-GB"/>
          </a:p>
        </p:txBody>
      </p:sp>
      <p:sp>
        <p:nvSpPr>
          <p:cNvPr id="12" name="Freeform 12"/>
          <p:cNvSpPr/>
          <p:nvPr/>
        </p:nvSpPr>
        <p:spPr>
          <a:xfrm>
            <a:off x="5943458" y="155013"/>
            <a:ext cx="860542" cy="346173"/>
          </a:xfrm>
          <a:custGeom>
            <a:avLst/>
            <a:gdLst/>
            <a:ahLst/>
            <a:cxnLst/>
            <a:rect l="l" t="t" r="r" b="b"/>
            <a:pathLst>
              <a:path w="860542" h="346173">
                <a:moveTo>
                  <a:pt x="0" y="0"/>
                </a:moveTo>
                <a:lnTo>
                  <a:pt x="860542" y="0"/>
                </a:lnTo>
                <a:lnTo>
                  <a:pt x="860542" y="346173"/>
                </a:lnTo>
                <a:lnTo>
                  <a:pt x="0" y="346173"/>
                </a:lnTo>
                <a:lnTo>
                  <a:pt x="0" y="0"/>
                </a:lnTo>
                <a:close/>
              </a:path>
            </a:pathLst>
          </a:custGeom>
          <a:blipFill>
            <a:blip r:embed="rId2"/>
            <a:stretch>
              <a:fillRect/>
            </a:stretch>
          </a:blipFill>
        </p:spPr>
        <p:txBody>
          <a:bodyPr/>
          <a:lstStyle/>
          <a:p>
            <a:endParaRPr lang="en-GB"/>
          </a:p>
        </p:txBody>
      </p:sp>
      <p:sp>
        <p:nvSpPr>
          <p:cNvPr id="13" name="Freeform 13"/>
          <p:cNvSpPr/>
          <p:nvPr/>
        </p:nvSpPr>
        <p:spPr>
          <a:xfrm>
            <a:off x="6881869" y="108411"/>
            <a:ext cx="512997" cy="465509"/>
          </a:xfrm>
          <a:custGeom>
            <a:avLst/>
            <a:gdLst/>
            <a:ahLst/>
            <a:cxnLst/>
            <a:rect l="l" t="t" r="r" b="b"/>
            <a:pathLst>
              <a:path w="512997" h="465509">
                <a:moveTo>
                  <a:pt x="0" y="0"/>
                </a:moveTo>
                <a:lnTo>
                  <a:pt x="512998" y="0"/>
                </a:lnTo>
                <a:lnTo>
                  <a:pt x="512998" y="465509"/>
                </a:lnTo>
                <a:lnTo>
                  <a:pt x="0" y="465509"/>
                </a:lnTo>
                <a:lnTo>
                  <a:pt x="0" y="0"/>
                </a:lnTo>
                <a:close/>
              </a:path>
            </a:pathLst>
          </a:custGeom>
          <a:blipFill>
            <a:blip r:embed="rId3"/>
            <a:stretch>
              <a:fillRect/>
            </a:stretch>
          </a:blipFill>
        </p:spPr>
        <p:txBody>
          <a:bodyPr/>
          <a:lstStyle/>
          <a:p>
            <a:endParaRPr lang="en-GB"/>
          </a:p>
        </p:txBody>
      </p:sp>
      <p:sp>
        <p:nvSpPr>
          <p:cNvPr id="14" name="Freeform 14"/>
          <p:cNvSpPr/>
          <p:nvPr/>
        </p:nvSpPr>
        <p:spPr>
          <a:xfrm>
            <a:off x="3918898" y="4695293"/>
            <a:ext cx="3287531" cy="4646687"/>
          </a:xfrm>
          <a:custGeom>
            <a:avLst/>
            <a:gdLst/>
            <a:ahLst/>
            <a:cxnLst/>
            <a:rect l="l" t="t" r="r" b="b"/>
            <a:pathLst>
              <a:path w="3287531" h="4646687">
                <a:moveTo>
                  <a:pt x="0" y="0"/>
                </a:moveTo>
                <a:lnTo>
                  <a:pt x="3287531" y="0"/>
                </a:lnTo>
                <a:lnTo>
                  <a:pt x="3287531" y="4646687"/>
                </a:lnTo>
                <a:lnTo>
                  <a:pt x="0" y="4646687"/>
                </a:lnTo>
                <a:lnTo>
                  <a:pt x="0" y="0"/>
                </a:lnTo>
                <a:close/>
              </a:path>
            </a:pathLst>
          </a:custGeom>
          <a:blipFill>
            <a:blip r:embed="rId4"/>
            <a:stretch>
              <a:fillRect/>
            </a:stretch>
          </a:blipFill>
        </p:spPr>
        <p:txBody>
          <a:bodyPr/>
          <a:lstStyle/>
          <a:p>
            <a:endParaRPr lang="en-GB"/>
          </a:p>
        </p:txBody>
      </p:sp>
      <p:grpSp>
        <p:nvGrpSpPr>
          <p:cNvPr id="15" name="Group 15"/>
          <p:cNvGrpSpPr/>
          <p:nvPr/>
        </p:nvGrpSpPr>
        <p:grpSpPr>
          <a:xfrm>
            <a:off x="3996763" y="2593162"/>
            <a:ext cx="3151407" cy="2109298"/>
            <a:chOff x="0" y="0"/>
            <a:chExt cx="1129393" cy="1258589"/>
          </a:xfrm>
        </p:grpSpPr>
        <p:sp>
          <p:nvSpPr>
            <p:cNvPr id="16" name="Freeform 16"/>
            <p:cNvSpPr/>
            <p:nvPr/>
          </p:nvSpPr>
          <p:spPr>
            <a:xfrm>
              <a:off x="0" y="0"/>
              <a:ext cx="1129393" cy="1258589"/>
            </a:xfrm>
            <a:custGeom>
              <a:avLst/>
              <a:gdLst/>
              <a:ahLst/>
              <a:cxnLst/>
              <a:rect l="l" t="t" r="r" b="b"/>
              <a:pathLst>
                <a:path w="1129393" h="1258589">
                  <a:moveTo>
                    <a:pt x="0" y="0"/>
                  </a:moveTo>
                  <a:lnTo>
                    <a:pt x="1129393" y="0"/>
                  </a:lnTo>
                  <a:lnTo>
                    <a:pt x="1129393" y="1258589"/>
                  </a:lnTo>
                  <a:lnTo>
                    <a:pt x="0" y="1258589"/>
                  </a:lnTo>
                  <a:close/>
                </a:path>
              </a:pathLst>
            </a:custGeom>
            <a:solidFill>
              <a:srgbClr val="0071BB"/>
            </a:solidFill>
          </p:spPr>
          <p:txBody>
            <a:bodyPr/>
            <a:lstStyle/>
            <a:p>
              <a:endParaRPr lang="en-GB"/>
            </a:p>
          </p:txBody>
        </p:sp>
        <p:sp>
          <p:nvSpPr>
            <p:cNvPr id="17" name="TextBox 17"/>
            <p:cNvSpPr txBox="1"/>
            <p:nvPr/>
          </p:nvSpPr>
          <p:spPr>
            <a:xfrm>
              <a:off x="0" y="-38100"/>
              <a:ext cx="1129393" cy="1296689"/>
            </a:xfrm>
            <a:prstGeom prst="rect">
              <a:avLst/>
            </a:prstGeom>
          </p:spPr>
          <p:txBody>
            <a:bodyPr lIns="50800" tIns="50800" rIns="50800" bIns="50800" rtlCol="0" anchor="ctr"/>
            <a:lstStyle/>
            <a:p>
              <a:pPr algn="ctr">
                <a:lnSpc>
                  <a:spcPts val="1844"/>
                </a:lnSpc>
              </a:pPr>
              <a:endParaRPr/>
            </a:p>
          </p:txBody>
        </p:sp>
      </p:grpSp>
      <p:sp>
        <p:nvSpPr>
          <p:cNvPr id="18" name="Freeform 18"/>
          <p:cNvSpPr/>
          <p:nvPr/>
        </p:nvSpPr>
        <p:spPr>
          <a:xfrm>
            <a:off x="426386" y="6688408"/>
            <a:ext cx="3151407" cy="1471731"/>
          </a:xfrm>
          <a:custGeom>
            <a:avLst/>
            <a:gdLst/>
            <a:ahLst/>
            <a:cxnLst/>
            <a:rect l="l" t="t" r="r" b="b"/>
            <a:pathLst>
              <a:path w="3151407" h="1471731">
                <a:moveTo>
                  <a:pt x="0" y="0"/>
                </a:moveTo>
                <a:lnTo>
                  <a:pt x="3151407" y="0"/>
                </a:lnTo>
                <a:lnTo>
                  <a:pt x="3151407" y="1471731"/>
                </a:lnTo>
                <a:lnTo>
                  <a:pt x="0" y="1471731"/>
                </a:lnTo>
                <a:lnTo>
                  <a:pt x="0" y="0"/>
                </a:lnTo>
                <a:close/>
              </a:path>
            </a:pathLst>
          </a:custGeom>
          <a:blipFill>
            <a:blip r:embed="rId5"/>
            <a:stretch>
              <a:fillRect t="-17627" b="-25125"/>
            </a:stretch>
          </a:blipFill>
        </p:spPr>
        <p:txBody>
          <a:bodyPr/>
          <a:lstStyle/>
          <a:p>
            <a:endParaRPr lang="en-GB"/>
          </a:p>
        </p:txBody>
      </p:sp>
      <p:sp>
        <p:nvSpPr>
          <p:cNvPr id="19" name="TextBox 19"/>
          <p:cNvSpPr txBox="1"/>
          <p:nvPr/>
        </p:nvSpPr>
        <p:spPr>
          <a:xfrm>
            <a:off x="246587" y="95421"/>
            <a:ext cx="5444331" cy="424815"/>
          </a:xfrm>
          <a:prstGeom prst="rect">
            <a:avLst/>
          </a:prstGeom>
        </p:spPr>
        <p:txBody>
          <a:bodyPr lIns="0" tIns="0" rIns="0" bIns="0" rtlCol="0" anchor="t">
            <a:spAutoFit/>
          </a:bodyPr>
          <a:lstStyle/>
          <a:p>
            <a:pPr>
              <a:lnSpc>
                <a:spcPts val="3359"/>
              </a:lnSpc>
            </a:pPr>
            <a:r>
              <a:rPr lang="en-US" sz="2399" b="1">
                <a:solidFill>
                  <a:srgbClr val="291B25"/>
                </a:solidFill>
                <a:latin typeface="Poppins Ultra-Bold"/>
                <a:ea typeface="Poppins Ultra-Bold"/>
                <a:cs typeface="Poppins Ultra-Bold"/>
                <a:sym typeface="Poppins Ultra-Bold"/>
              </a:rPr>
              <a:t>LEEDS MENTAL WELLBEING SERVICE </a:t>
            </a:r>
          </a:p>
        </p:txBody>
      </p:sp>
      <p:sp>
        <p:nvSpPr>
          <p:cNvPr id="20" name="TextBox 20"/>
          <p:cNvSpPr txBox="1"/>
          <p:nvPr/>
        </p:nvSpPr>
        <p:spPr>
          <a:xfrm>
            <a:off x="575229" y="1200675"/>
            <a:ext cx="2743347" cy="6726713"/>
          </a:xfrm>
          <a:prstGeom prst="rect">
            <a:avLst/>
          </a:prstGeom>
        </p:spPr>
        <p:txBody>
          <a:bodyPr lIns="0" tIns="0" rIns="0" bIns="0" rtlCol="0" anchor="t">
            <a:spAutoFit/>
          </a:bodyPr>
          <a:lstStyle/>
          <a:p>
            <a:pPr algn="just">
              <a:lnSpc>
                <a:spcPts val="1564"/>
              </a:lnSpc>
            </a:pPr>
            <a:endParaRPr dirty="0"/>
          </a:p>
          <a:p>
            <a:pPr marL="241297" lvl="1" indent="-120649" algn="just">
              <a:lnSpc>
                <a:spcPts val="1564"/>
              </a:lnSpc>
              <a:buFont typeface="Arial"/>
              <a:buChar char="•"/>
            </a:pPr>
            <a:r>
              <a:rPr lang="en-US" sz="1117" b="1" dirty="0">
                <a:solidFill>
                  <a:srgbClr val="000000"/>
                </a:solidFill>
                <a:latin typeface="Arimo Bold"/>
                <a:ea typeface="Arimo Bold"/>
                <a:cs typeface="Arimo Bold"/>
                <a:sym typeface="Arimo Bold"/>
              </a:rPr>
              <a:t>NEW </a:t>
            </a:r>
            <a:r>
              <a:rPr lang="en-US" sz="1117" b="1" dirty="0">
                <a:solidFill>
                  <a:srgbClr val="FCFCFC"/>
                </a:solidFill>
                <a:latin typeface="Arimo Bold"/>
                <a:ea typeface="Arimo Bold"/>
                <a:cs typeface="Arimo Bold"/>
                <a:sym typeface="Arimo Bold"/>
              </a:rPr>
              <a:t>Wellbeing Course - </a:t>
            </a:r>
            <a:r>
              <a:rPr lang="en-US" sz="1117" dirty="0">
                <a:solidFill>
                  <a:srgbClr val="FCFCFC"/>
                </a:solidFill>
                <a:latin typeface="Arimo"/>
                <a:ea typeface="Arimo"/>
                <a:cs typeface="Arimo"/>
                <a:sym typeface="Arimo"/>
              </a:rPr>
              <a:t>aims to help people to better understand their particular mental health difficulty and manage emotions/feelings more effectively. Suitable for most MH presentations. 5 week course. </a:t>
            </a:r>
          </a:p>
          <a:p>
            <a:pPr algn="just">
              <a:lnSpc>
                <a:spcPts val="1564"/>
              </a:lnSpc>
            </a:pPr>
            <a:endParaRPr lang="en-US" sz="1117" dirty="0">
              <a:solidFill>
                <a:srgbClr val="FCFCFC"/>
              </a:solidFill>
              <a:latin typeface="Arimo"/>
              <a:ea typeface="Arimo"/>
              <a:cs typeface="Arimo"/>
              <a:sym typeface="Arimo"/>
            </a:endParaRPr>
          </a:p>
          <a:p>
            <a:pPr marL="241297" lvl="1" indent="-120649" algn="just">
              <a:lnSpc>
                <a:spcPts val="1564"/>
              </a:lnSpc>
              <a:buFont typeface="Arial"/>
              <a:buChar char="•"/>
            </a:pPr>
            <a:r>
              <a:rPr lang="en-US" sz="1117" b="1" dirty="0">
                <a:solidFill>
                  <a:srgbClr val="000000"/>
                </a:solidFill>
                <a:latin typeface="Arimo Bold"/>
                <a:ea typeface="Arimo Bold"/>
                <a:cs typeface="Arimo Bold"/>
                <a:sym typeface="Arimo Bold"/>
              </a:rPr>
              <a:t>NEW</a:t>
            </a:r>
            <a:r>
              <a:rPr lang="en-US" sz="1117" dirty="0">
                <a:solidFill>
                  <a:srgbClr val="000000"/>
                </a:solidFill>
                <a:latin typeface="Arimo"/>
                <a:ea typeface="Arimo"/>
                <a:cs typeface="Arimo"/>
                <a:sym typeface="Arimo"/>
              </a:rPr>
              <a:t> </a:t>
            </a:r>
            <a:r>
              <a:rPr lang="en-US" sz="1117" b="1" dirty="0">
                <a:solidFill>
                  <a:srgbClr val="F6F6E9"/>
                </a:solidFill>
                <a:latin typeface="Arimo Bold"/>
                <a:ea typeface="Arimo Bold"/>
                <a:cs typeface="Arimo Bold"/>
                <a:sym typeface="Arimo Bold"/>
              </a:rPr>
              <a:t>Reset your Relationship with Eating </a:t>
            </a:r>
            <a:r>
              <a:rPr lang="en-US" sz="1117" dirty="0">
                <a:solidFill>
                  <a:srgbClr val="F6F6E9"/>
                </a:solidFill>
                <a:latin typeface="Arimo"/>
                <a:ea typeface="Arimo"/>
                <a:cs typeface="Arimo"/>
                <a:sym typeface="Arimo"/>
              </a:rPr>
              <a:t>- A 10 week group for people who have mild to moderate difficulties with eating who may not meet criteria for Connect. </a:t>
            </a:r>
          </a:p>
          <a:p>
            <a:pPr marL="241297" lvl="1" indent="-120649" algn="just">
              <a:lnSpc>
                <a:spcPts val="1564"/>
              </a:lnSpc>
              <a:buFont typeface="Arial"/>
              <a:buChar char="•"/>
            </a:pPr>
            <a:r>
              <a:rPr lang="en-US" sz="1117" b="1" dirty="0">
                <a:solidFill>
                  <a:srgbClr val="000000"/>
                </a:solidFill>
                <a:latin typeface="Arimo Bold"/>
                <a:ea typeface="Arimo Bold"/>
                <a:cs typeface="Arimo Bold"/>
                <a:sym typeface="Arimo Bold"/>
              </a:rPr>
              <a:t>NEW</a:t>
            </a:r>
            <a:r>
              <a:rPr lang="en-US" sz="1117" b="1" dirty="0">
                <a:solidFill>
                  <a:srgbClr val="F6F6E9"/>
                </a:solidFill>
                <a:latin typeface="Arimo Bold"/>
                <a:ea typeface="Arimo Bold"/>
                <a:cs typeface="Arimo Bold"/>
                <a:sym typeface="Arimo Bold"/>
              </a:rPr>
              <a:t> Unusual Sensory Experience Group</a:t>
            </a:r>
            <a:r>
              <a:rPr lang="en-US" sz="1117" dirty="0">
                <a:solidFill>
                  <a:srgbClr val="F6F6E9"/>
                </a:solidFill>
                <a:latin typeface="Arimo"/>
                <a:ea typeface="Arimo"/>
                <a:cs typeface="Arimo"/>
                <a:sym typeface="Arimo"/>
              </a:rPr>
              <a:t> – a 12 week group specifically aimed at people from ethnically diverse backgrounds.</a:t>
            </a:r>
          </a:p>
          <a:p>
            <a:pPr marL="241297" lvl="1" indent="-120649" algn="just">
              <a:lnSpc>
                <a:spcPts val="1564"/>
              </a:lnSpc>
              <a:buFont typeface="Arial"/>
              <a:buChar char="•"/>
            </a:pPr>
            <a:r>
              <a:rPr lang="en-US" sz="1117" b="1" dirty="0">
                <a:solidFill>
                  <a:srgbClr val="F6F6E9"/>
                </a:solidFill>
                <a:latin typeface="Arimo Bold"/>
                <a:ea typeface="Arimo Bold"/>
                <a:cs typeface="Arimo Bold"/>
                <a:sym typeface="Arimo Bold"/>
              </a:rPr>
              <a:t>Dealing with Feelings Group </a:t>
            </a:r>
            <a:r>
              <a:rPr lang="en-US" sz="1117" dirty="0">
                <a:solidFill>
                  <a:srgbClr val="F6F6E9"/>
                </a:solidFill>
                <a:latin typeface="Arimo"/>
                <a:ea typeface="Arimo"/>
                <a:cs typeface="Arimo"/>
                <a:sym typeface="Arimo"/>
              </a:rPr>
              <a:t>– 10 weeks </a:t>
            </a:r>
          </a:p>
          <a:p>
            <a:pPr marL="241297" lvl="1" indent="-120649" algn="just">
              <a:lnSpc>
                <a:spcPts val="1564"/>
              </a:lnSpc>
              <a:buFont typeface="Arial"/>
              <a:buChar char="•"/>
            </a:pPr>
            <a:r>
              <a:rPr lang="en-US" sz="1117" b="1" dirty="0">
                <a:solidFill>
                  <a:srgbClr val="F6F6E9"/>
                </a:solidFill>
                <a:latin typeface="Arimo Bold"/>
                <a:ea typeface="Arimo Bold"/>
                <a:cs typeface="Arimo Bold"/>
                <a:sym typeface="Arimo Bold"/>
              </a:rPr>
              <a:t>Skills for Life (DBT Intro) </a:t>
            </a:r>
            <a:r>
              <a:rPr lang="en-US" sz="1117" dirty="0">
                <a:solidFill>
                  <a:srgbClr val="F6F6E9"/>
                </a:solidFill>
                <a:latin typeface="Arimo"/>
                <a:ea typeface="Arimo"/>
                <a:cs typeface="Arimo"/>
                <a:sym typeface="Arimo"/>
              </a:rPr>
              <a:t>– 10 weeks  </a:t>
            </a:r>
          </a:p>
          <a:p>
            <a:pPr marL="241297" lvl="1" indent="-120649" algn="just">
              <a:lnSpc>
                <a:spcPts val="1564"/>
              </a:lnSpc>
              <a:buFont typeface="Arial"/>
              <a:buChar char="•"/>
            </a:pPr>
            <a:r>
              <a:rPr lang="en-US" sz="1117" b="1" dirty="0">
                <a:solidFill>
                  <a:srgbClr val="F6F6E9"/>
                </a:solidFill>
                <a:latin typeface="Arimo Bold"/>
                <a:ea typeface="Arimo Bold"/>
                <a:cs typeface="Arimo Bold"/>
                <a:sym typeface="Arimo Bold"/>
              </a:rPr>
              <a:t>Wellness &amp; Recovery Action Planning (WRAP)</a:t>
            </a:r>
            <a:r>
              <a:rPr lang="en-US" sz="1117" dirty="0">
                <a:solidFill>
                  <a:srgbClr val="F6F6E9"/>
                </a:solidFill>
                <a:latin typeface="Arimo"/>
                <a:ea typeface="Arimo"/>
                <a:cs typeface="Arimo"/>
                <a:sym typeface="Arimo"/>
              </a:rPr>
              <a:t> - 10 weeks </a:t>
            </a:r>
          </a:p>
          <a:p>
            <a:pPr marL="241297" lvl="1" indent="-120649" algn="just">
              <a:lnSpc>
                <a:spcPts val="1564"/>
              </a:lnSpc>
              <a:buFont typeface="Arial"/>
              <a:buChar char="•"/>
            </a:pPr>
            <a:endParaRPr lang="en-US" sz="500" dirty="0">
              <a:solidFill>
                <a:srgbClr val="F6F6E9"/>
              </a:solidFill>
              <a:latin typeface="Arimo"/>
              <a:ea typeface="Arimo"/>
              <a:cs typeface="Arimo"/>
              <a:sym typeface="Arimo"/>
            </a:endParaRPr>
          </a:p>
          <a:p>
            <a:pPr algn="just">
              <a:lnSpc>
                <a:spcPts val="1564"/>
              </a:lnSpc>
            </a:pPr>
            <a:r>
              <a:rPr lang="en-US" sz="1100" i="1" dirty="0">
                <a:solidFill>
                  <a:srgbClr val="F6F6E9"/>
                </a:solidFill>
                <a:latin typeface="Arimo"/>
                <a:ea typeface="Arimo"/>
                <a:cs typeface="Arimo"/>
                <a:sym typeface="Arimo"/>
              </a:rPr>
              <a:t>If a patient could benefit from these courses, a referral into PCMH is sufficient and PCMH colleagues can consider if these options are appropriate for patients.</a:t>
            </a:r>
          </a:p>
          <a:p>
            <a:pPr algn="just">
              <a:lnSpc>
                <a:spcPts val="1564"/>
              </a:lnSpc>
            </a:pPr>
            <a:endParaRPr lang="en-US" sz="1117" dirty="0">
              <a:solidFill>
                <a:srgbClr val="F6F6E9"/>
              </a:solidFill>
              <a:latin typeface="Arimo"/>
              <a:ea typeface="Arimo"/>
              <a:cs typeface="Arimo"/>
              <a:sym typeface="Arimo"/>
            </a:endParaRPr>
          </a:p>
          <a:p>
            <a:pPr algn="just">
              <a:lnSpc>
                <a:spcPts val="1424"/>
              </a:lnSpc>
            </a:pPr>
            <a:endParaRPr lang="en-US" sz="1117" dirty="0">
              <a:solidFill>
                <a:srgbClr val="F6F6E9"/>
              </a:solidFill>
              <a:latin typeface="Arimo"/>
              <a:ea typeface="Arimo"/>
              <a:cs typeface="Arimo"/>
              <a:sym typeface="Arimo"/>
            </a:endParaRPr>
          </a:p>
          <a:p>
            <a:pPr algn="just">
              <a:lnSpc>
                <a:spcPts val="1564"/>
              </a:lnSpc>
            </a:pPr>
            <a:endParaRPr lang="en-US" sz="1117" dirty="0">
              <a:solidFill>
                <a:srgbClr val="F6F6E9"/>
              </a:solidFill>
              <a:latin typeface="Arimo"/>
              <a:ea typeface="Arimo"/>
              <a:cs typeface="Arimo"/>
              <a:sym typeface="Arimo"/>
            </a:endParaRPr>
          </a:p>
          <a:p>
            <a:pPr algn="just">
              <a:lnSpc>
                <a:spcPts val="1564"/>
              </a:lnSpc>
            </a:pPr>
            <a:endParaRPr lang="en-US" sz="1117" dirty="0">
              <a:solidFill>
                <a:srgbClr val="F6F6E9"/>
              </a:solidFill>
              <a:latin typeface="Arimo"/>
              <a:ea typeface="Arimo"/>
              <a:cs typeface="Arimo"/>
              <a:sym typeface="Arimo"/>
            </a:endParaRPr>
          </a:p>
          <a:p>
            <a:pPr algn="just">
              <a:lnSpc>
                <a:spcPts val="1564"/>
              </a:lnSpc>
            </a:pPr>
            <a:endParaRPr lang="en-US" sz="1117" dirty="0">
              <a:solidFill>
                <a:srgbClr val="F6F6E9"/>
              </a:solidFill>
              <a:latin typeface="Arimo"/>
              <a:ea typeface="Arimo"/>
              <a:cs typeface="Arimo"/>
              <a:sym typeface="Arimo"/>
            </a:endParaRPr>
          </a:p>
          <a:p>
            <a:pPr algn="just">
              <a:lnSpc>
                <a:spcPts val="1564"/>
              </a:lnSpc>
              <a:spcBef>
                <a:spcPct val="0"/>
              </a:spcBef>
            </a:pPr>
            <a:endParaRPr lang="en-US" sz="1117" dirty="0">
              <a:solidFill>
                <a:srgbClr val="F6F6E9"/>
              </a:solidFill>
              <a:latin typeface="Arimo"/>
              <a:ea typeface="Arimo"/>
              <a:cs typeface="Arimo"/>
              <a:sym typeface="Arimo"/>
            </a:endParaRPr>
          </a:p>
        </p:txBody>
      </p:sp>
      <p:sp>
        <p:nvSpPr>
          <p:cNvPr id="21" name="TextBox 21"/>
          <p:cNvSpPr txBox="1"/>
          <p:nvPr/>
        </p:nvSpPr>
        <p:spPr>
          <a:xfrm>
            <a:off x="756000" y="1073115"/>
            <a:ext cx="2538906" cy="243272"/>
          </a:xfrm>
          <a:prstGeom prst="rect">
            <a:avLst/>
          </a:prstGeom>
        </p:spPr>
        <p:txBody>
          <a:bodyPr lIns="0" tIns="0" rIns="0" bIns="0" rtlCol="0" anchor="t">
            <a:spAutoFit/>
          </a:bodyPr>
          <a:lstStyle/>
          <a:p>
            <a:pPr algn="ctr">
              <a:lnSpc>
                <a:spcPts val="1984"/>
              </a:lnSpc>
              <a:spcBef>
                <a:spcPct val="0"/>
              </a:spcBef>
            </a:pPr>
            <a:r>
              <a:rPr lang="en-US" sz="1417" b="1" u="sng">
                <a:solidFill>
                  <a:srgbClr val="F6F6E9"/>
                </a:solidFill>
                <a:latin typeface="Poppins Semi-Bold"/>
                <a:ea typeface="Poppins Semi-Bold"/>
                <a:cs typeface="Poppins Semi-Bold"/>
                <a:sym typeface="Poppins Semi-Bold"/>
              </a:rPr>
              <a:t>PRIMARY CARE GROUPS</a:t>
            </a:r>
          </a:p>
        </p:txBody>
      </p:sp>
      <p:sp>
        <p:nvSpPr>
          <p:cNvPr id="22" name="TextBox 22"/>
          <p:cNvSpPr txBox="1"/>
          <p:nvPr/>
        </p:nvSpPr>
        <p:spPr>
          <a:xfrm>
            <a:off x="4219395" y="9766302"/>
            <a:ext cx="2705482" cy="1378647"/>
          </a:xfrm>
          <a:prstGeom prst="rect">
            <a:avLst/>
          </a:prstGeom>
        </p:spPr>
        <p:txBody>
          <a:bodyPr lIns="0" tIns="0" rIns="0" bIns="0" rtlCol="0" anchor="t">
            <a:spAutoFit/>
          </a:bodyPr>
          <a:lstStyle/>
          <a:p>
            <a:pPr algn="just">
              <a:lnSpc>
                <a:spcPts val="1540"/>
              </a:lnSpc>
            </a:pPr>
            <a:r>
              <a:rPr lang="en-US" sz="1100" dirty="0">
                <a:solidFill>
                  <a:srgbClr val="F6F6E9"/>
                </a:solidFill>
                <a:latin typeface="Arimo"/>
                <a:ea typeface="Arimo"/>
                <a:cs typeface="Arimo"/>
                <a:sym typeface="Arimo"/>
              </a:rPr>
              <a:t>Our website has been updated - please take a look at our new look!</a:t>
            </a:r>
          </a:p>
          <a:p>
            <a:pPr algn="just">
              <a:lnSpc>
                <a:spcPts val="1540"/>
              </a:lnSpc>
            </a:pPr>
            <a:r>
              <a:rPr lang="en-US" sz="1100" dirty="0">
                <a:solidFill>
                  <a:srgbClr val="F6F6E9"/>
                </a:solidFill>
                <a:latin typeface="Arimo"/>
                <a:ea typeface="Arimo"/>
                <a:cs typeface="Arimo"/>
                <a:sym typeface="Arimo"/>
              </a:rPr>
              <a:t>https://leedsmentalwellbeingservice.co.uk/</a:t>
            </a:r>
          </a:p>
          <a:p>
            <a:pPr algn="just">
              <a:lnSpc>
                <a:spcPts val="1564"/>
              </a:lnSpc>
            </a:pPr>
            <a:endParaRPr lang="en-US" sz="1100" dirty="0">
              <a:solidFill>
                <a:srgbClr val="F6F6E9"/>
              </a:solidFill>
              <a:latin typeface="Arimo"/>
              <a:ea typeface="Arimo"/>
              <a:cs typeface="Arimo"/>
              <a:sym typeface="Arimo"/>
            </a:endParaRPr>
          </a:p>
          <a:p>
            <a:pPr algn="just">
              <a:lnSpc>
                <a:spcPts val="1564"/>
              </a:lnSpc>
            </a:pPr>
            <a:endParaRPr lang="en-US" sz="1100" dirty="0">
              <a:solidFill>
                <a:srgbClr val="F6F6E9"/>
              </a:solidFill>
              <a:latin typeface="Arimo"/>
              <a:ea typeface="Arimo"/>
              <a:cs typeface="Arimo"/>
              <a:sym typeface="Arimo"/>
            </a:endParaRPr>
          </a:p>
          <a:p>
            <a:pPr algn="just">
              <a:lnSpc>
                <a:spcPts val="1564"/>
              </a:lnSpc>
            </a:pPr>
            <a:endParaRPr lang="en-US" sz="1100" dirty="0">
              <a:solidFill>
                <a:srgbClr val="F6F6E9"/>
              </a:solidFill>
              <a:latin typeface="Arimo"/>
              <a:ea typeface="Arimo"/>
              <a:cs typeface="Arimo"/>
              <a:sym typeface="Arimo"/>
            </a:endParaRPr>
          </a:p>
          <a:p>
            <a:pPr algn="just">
              <a:lnSpc>
                <a:spcPts val="1564"/>
              </a:lnSpc>
              <a:spcBef>
                <a:spcPct val="0"/>
              </a:spcBef>
            </a:pPr>
            <a:endParaRPr lang="en-US" sz="1100" dirty="0">
              <a:solidFill>
                <a:srgbClr val="F6F6E9"/>
              </a:solidFill>
              <a:latin typeface="Arimo"/>
              <a:ea typeface="Arimo"/>
              <a:cs typeface="Arimo"/>
              <a:sym typeface="Arimo"/>
            </a:endParaRPr>
          </a:p>
        </p:txBody>
      </p:sp>
      <p:sp>
        <p:nvSpPr>
          <p:cNvPr id="23" name="TextBox 23"/>
          <p:cNvSpPr txBox="1"/>
          <p:nvPr/>
        </p:nvSpPr>
        <p:spPr>
          <a:xfrm>
            <a:off x="4144528" y="9456870"/>
            <a:ext cx="2855221" cy="220445"/>
          </a:xfrm>
          <a:prstGeom prst="rect">
            <a:avLst/>
          </a:prstGeom>
        </p:spPr>
        <p:txBody>
          <a:bodyPr lIns="0" tIns="0" rIns="0" bIns="0" rtlCol="0" anchor="t">
            <a:spAutoFit/>
          </a:bodyPr>
          <a:lstStyle/>
          <a:p>
            <a:pPr algn="ctr">
              <a:lnSpc>
                <a:spcPts val="1844"/>
              </a:lnSpc>
              <a:spcBef>
                <a:spcPct val="0"/>
              </a:spcBef>
            </a:pPr>
            <a:r>
              <a:rPr lang="en-US" sz="1317" b="1" u="sng" dirty="0">
                <a:solidFill>
                  <a:srgbClr val="F6F6E9"/>
                </a:solidFill>
                <a:latin typeface="Poppins Semi-Bold"/>
                <a:ea typeface="Poppins Semi-Bold"/>
                <a:cs typeface="Poppins Semi-Bold"/>
                <a:sym typeface="Poppins Semi-Bold"/>
              </a:rPr>
              <a:t>NEW WEBSITE</a:t>
            </a:r>
          </a:p>
        </p:txBody>
      </p:sp>
      <p:sp>
        <p:nvSpPr>
          <p:cNvPr id="24" name="TextBox 24"/>
          <p:cNvSpPr txBox="1"/>
          <p:nvPr/>
        </p:nvSpPr>
        <p:spPr>
          <a:xfrm>
            <a:off x="426386" y="8263259"/>
            <a:ext cx="3151407" cy="207645"/>
          </a:xfrm>
          <a:prstGeom prst="rect">
            <a:avLst/>
          </a:prstGeom>
        </p:spPr>
        <p:txBody>
          <a:bodyPr lIns="0" tIns="0" rIns="0" bIns="0" rtlCol="0" anchor="t">
            <a:spAutoFit/>
          </a:bodyPr>
          <a:lstStyle/>
          <a:p>
            <a:pPr algn="ctr">
              <a:lnSpc>
                <a:spcPts val="1679"/>
              </a:lnSpc>
              <a:spcBef>
                <a:spcPct val="0"/>
              </a:spcBef>
            </a:pPr>
            <a:r>
              <a:rPr lang="en-US" sz="1200" b="1">
                <a:solidFill>
                  <a:srgbClr val="FFFFFF"/>
                </a:solidFill>
                <a:latin typeface="Poppins Semi-Bold"/>
                <a:ea typeface="Poppins Semi-Bold"/>
                <a:cs typeface="Poppins Semi-Bold"/>
                <a:sym typeface="Poppins Semi-Bold"/>
              </a:rPr>
              <a:t>FURTHER PCMH INFO</a:t>
            </a:r>
          </a:p>
        </p:txBody>
      </p:sp>
      <p:sp>
        <p:nvSpPr>
          <p:cNvPr id="25" name="TextBox 25"/>
          <p:cNvSpPr txBox="1"/>
          <p:nvPr/>
        </p:nvSpPr>
        <p:spPr>
          <a:xfrm>
            <a:off x="591194" y="8539677"/>
            <a:ext cx="2842489" cy="1984582"/>
          </a:xfrm>
          <a:prstGeom prst="rect">
            <a:avLst/>
          </a:prstGeom>
        </p:spPr>
        <p:txBody>
          <a:bodyPr lIns="0" tIns="0" rIns="0" bIns="0" rtlCol="0" anchor="t">
            <a:spAutoFit/>
          </a:bodyPr>
          <a:lstStyle/>
          <a:p>
            <a:pPr algn="just">
              <a:lnSpc>
                <a:spcPts val="1400"/>
              </a:lnSpc>
            </a:pPr>
            <a:r>
              <a:rPr lang="en-US" sz="1000">
                <a:solidFill>
                  <a:srgbClr val="FCFCFC"/>
                </a:solidFill>
                <a:latin typeface="Arimo"/>
                <a:ea typeface="Arimo"/>
                <a:cs typeface="Arimo"/>
                <a:sym typeface="Arimo"/>
              </a:rPr>
              <a:t>I</a:t>
            </a:r>
            <a:r>
              <a:rPr lang="en-US" sz="1000" b="1">
                <a:solidFill>
                  <a:srgbClr val="FCFCFC"/>
                </a:solidFill>
                <a:latin typeface="Arimo Bold"/>
                <a:ea typeface="Arimo Bold"/>
                <a:cs typeface="Arimo Bold"/>
                <a:sym typeface="Arimo Bold"/>
              </a:rPr>
              <a:t>f you would like further information about PCMH please contact:</a:t>
            </a:r>
          </a:p>
          <a:p>
            <a:pPr algn="just">
              <a:lnSpc>
                <a:spcPts val="1400"/>
              </a:lnSpc>
            </a:pPr>
            <a:r>
              <a:rPr lang="en-US" sz="1000">
                <a:solidFill>
                  <a:srgbClr val="FCFCFC"/>
                </a:solidFill>
                <a:latin typeface="Arimo"/>
                <a:ea typeface="Arimo"/>
                <a:cs typeface="Arimo"/>
                <a:sym typeface="Arimo"/>
              </a:rPr>
              <a:t>Fiaz Amin - South Hub Ops Manager</a:t>
            </a:r>
          </a:p>
          <a:p>
            <a:pPr algn="just">
              <a:lnSpc>
                <a:spcPts val="1400"/>
              </a:lnSpc>
            </a:pPr>
            <a:r>
              <a:rPr lang="en-US" sz="1000">
                <a:solidFill>
                  <a:srgbClr val="FCFCFC"/>
                </a:solidFill>
                <a:latin typeface="Arimo"/>
                <a:ea typeface="Arimo"/>
                <a:cs typeface="Arimo"/>
                <a:sym typeface="Arimo"/>
              </a:rPr>
              <a:t>Adam Ambrose - South Hub Deputy Manager</a:t>
            </a:r>
          </a:p>
          <a:p>
            <a:pPr algn="just">
              <a:lnSpc>
                <a:spcPts val="1400"/>
              </a:lnSpc>
            </a:pPr>
            <a:r>
              <a:rPr lang="en-US" sz="1000">
                <a:solidFill>
                  <a:srgbClr val="FCFCFC"/>
                </a:solidFill>
                <a:latin typeface="Arimo"/>
                <a:ea typeface="Arimo"/>
                <a:cs typeface="Arimo"/>
                <a:sym typeface="Arimo"/>
              </a:rPr>
              <a:t>Danni Brett - East Hub Ops Manager</a:t>
            </a:r>
          </a:p>
          <a:p>
            <a:pPr algn="just">
              <a:lnSpc>
                <a:spcPts val="1400"/>
              </a:lnSpc>
            </a:pPr>
            <a:r>
              <a:rPr lang="en-US" sz="1000">
                <a:solidFill>
                  <a:srgbClr val="FCFCFC"/>
                </a:solidFill>
                <a:latin typeface="Arimo"/>
                <a:ea typeface="Arimo"/>
                <a:cs typeface="Arimo"/>
                <a:sym typeface="Arimo"/>
              </a:rPr>
              <a:t>Charlotte Bateman - East Hub Deputy Ops Manager</a:t>
            </a:r>
          </a:p>
          <a:p>
            <a:pPr algn="just">
              <a:lnSpc>
                <a:spcPts val="1400"/>
              </a:lnSpc>
            </a:pPr>
            <a:r>
              <a:rPr lang="en-US" sz="1000">
                <a:solidFill>
                  <a:srgbClr val="FCFCFC"/>
                </a:solidFill>
                <a:latin typeface="Arimo"/>
                <a:ea typeface="Arimo"/>
                <a:cs typeface="Arimo"/>
                <a:sym typeface="Arimo"/>
              </a:rPr>
              <a:t>Daryll Cocking - West Hub Ops Manager</a:t>
            </a:r>
          </a:p>
          <a:p>
            <a:pPr algn="just">
              <a:lnSpc>
                <a:spcPts val="1400"/>
              </a:lnSpc>
            </a:pPr>
            <a:r>
              <a:rPr lang="en-US" sz="1000">
                <a:solidFill>
                  <a:srgbClr val="FCFCFC"/>
                </a:solidFill>
                <a:latin typeface="Arimo"/>
                <a:ea typeface="Arimo"/>
                <a:cs typeface="Arimo"/>
                <a:sym typeface="Arimo"/>
              </a:rPr>
              <a:t>Tobias Reece - West Hub Deputy Manager</a:t>
            </a:r>
          </a:p>
          <a:p>
            <a:pPr algn="just">
              <a:lnSpc>
                <a:spcPts val="1540"/>
              </a:lnSpc>
            </a:pPr>
            <a:r>
              <a:rPr lang="en-US" sz="1100" b="1">
                <a:solidFill>
                  <a:srgbClr val="FCFCFC"/>
                </a:solidFill>
                <a:latin typeface="Arimo Bold"/>
                <a:ea typeface="Arimo Bold"/>
                <a:cs typeface="Arimo Bold"/>
                <a:sym typeface="Arimo Bold"/>
              </a:rPr>
              <a:t>Contact: lmws.pcmh@nhs.net</a:t>
            </a:r>
          </a:p>
          <a:p>
            <a:pPr algn="just">
              <a:lnSpc>
                <a:spcPts val="1540"/>
              </a:lnSpc>
              <a:spcBef>
                <a:spcPct val="0"/>
              </a:spcBef>
            </a:pPr>
            <a:endParaRPr lang="en-US" sz="1100" b="1">
              <a:solidFill>
                <a:srgbClr val="FCFCFC"/>
              </a:solidFill>
              <a:latin typeface="Arimo Bold"/>
              <a:ea typeface="Arimo Bold"/>
              <a:cs typeface="Arimo Bold"/>
              <a:sym typeface="Arimo Bold"/>
            </a:endParaRPr>
          </a:p>
        </p:txBody>
      </p:sp>
      <p:sp>
        <p:nvSpPr>
          <p:cNvPr id="26" name="TextBox 26"/>
          <p:cNvSpPr txBox="1"/>
          <p:nvPr/>
        </p:nvSpPr>
        <p:spPr>
          <a:xfrm>
            <a:off x="4265094" y="2771566"/>
            <a:ext cx="2538906" cy="243272"/>
          </a:xfrm>
          <a:prstGeom prst="rect">
            <a:avLst/>
          </a:prstGeom>
        </p:spPr>
        <p:txBody>
          <a:bodyPr lIns="0" tIns="0" rIns="0" bIns="0" rtlCol="0" anchor="t">
            <a:spAutoFit/>
          </a:bodyPr>
          <a:lstStyle/>
          <a:p>
            <a:pPr algn="ctr">
              <a:lnSpc>
                <a:spcPts val="1984"/>
              </a:lnSpc>
              <a:spcBef>
                <a:spcPct val="0"/>
              </a:spcBef>
            </a:pPr>
            <a:r>
              <a:rPr lang="en-US" sz="1417" b="1" u="sng" dirty="0">
                <a:solidFill>
                  <a:srgbClr val="F6F6E9"/>
                </a:solidFill>
                <a:latin typeface="Poppins Semi-Bold"/>
                <a:ea typeface="Poppins Semi-Bold"/>
                <a:cs typeface="Poppins Semi-Bold"/>
                <a:sym typeface="Poppins Semi-Bold"/>
              </a:rPr>
              <a:t>TALKING THERAPY GROUPS</a:t>
            </a:r>
          </a:p>
        </p:txBody>
      </p:sp>
      <p:pic>
        <p:nvPicPr>
          <p:cNvPr id="1026" name="Picture 2">
            <a:extLst>
              <a:ext uri="{FF2B5EF4-FFF2-40B4-BE49-F238E27FC236}">
                <a16:creationId xmlns:a16="http://schemas.microsoft.com/office/drawing/2014/main" id="{F36B9FE8-1C63-ADBB-01A2-3691B06189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6763" y="949530"/>
            <a:ext cx="3133355" cy="1717636"/>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A27F48E4-1B48-500F-B38F-D615E61DC30C}"/>
              </a:ext>
            </a:extLst>
          </p:cNvPr>
          <p:cNvSpPr txBox="1"/>
          <p:nvPr/>
        </p:nvSpPr>
        <p:spPr>
          <a:xfrm>
            <a:off x="4199487" y="3045073"/>
            <a:ext cx="2855363" cy="1615827"/>
          </a:xfrm>
          <a:prstGeom prst="rect">
            <a:avLst/>
          </a:prstGeom>
          <a:noFill/>
        </p:spPr>
        <p:txBody>
          <a:bodyPr wrap="square" rtlCol="0">
            <a:spAutoFit/>
          </a:bodyPr>
          <a:lstStyle/>
          <a:p>
            <a:r>
              <a:rPr lang="en-GB" sz="1100" dirty="0">
                <a:solidFill>
                  <a:schemeClr val="bg1"/>
                </a:solidFill>
                <a:latin typeface="Arimo" panose="020B0604020202020204" charset="0"/>
                <a:ea typeface="Arimo" panose="020B0604020202020204" charset="0"/>
                <a:cs typeface="Arimo" panose="020B0604020202020204" charset="0"/>
              </a:rPr>
              <a:t>We have a range of Talking Therapies groups which may be suitable for your patients. Our team of Therapists and Wellbeing practitioners are delivering a course to support patients to improve their feelings using principles of CBT alongside Islamic teachings from the Quran and Hadith. For more information, please see info below.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grpSp>
        <p:nvGrpSpPr>
          <p:cNvPr id="2" name="Group 2"/>
          <p:cNvGrpSpPr/>
          <p:nvPr/>
        </p:nvGrpSpPr>
        <p:grpSpPr>
          <a:xfrm>
            <a:off x="426384" y="1351386"/>
            <a:ext cx="6711982" cy="9085973"/>
            <a:chOff x="0" y="0"/>
            <a:chExt cx="2405423" cy="3256208"/>
          </a:xfrm>
        </p:grpSpPr>
        <p:sp>
          <p:nvSpPr>
            <p:cNvPr id="3" name="Freeform 3"/>
            <p:cNvSpPr/>
            <p:nvPr/>
          </p:nvSpPr>
          <p:spPr>
            <a:xfrm>
              <a:off x="0" y="0"/>
              <a:ext cx="2405423" cy="3256208"/>
            </a:xfrm>
            <a:custGeom>
              <a:avLst/>
              <a:gdLst/>
              <a:ahLst/>
              <a:cxnLst/>
              <a:rect l="l" t="t" r="r" b="b"/>
              <a:pathLst>
                <a:path w="2405423" h="3256208">
                  <a:moveTo>
                    <a:pt x="0" y="0"/>
                  </a:moveTo>
                  <a:lnTo>
                    <a:pt x="2405423" y="0"/>
                  </a:lnTo>
                  <a:lnTo>
                    <a:pt x="2405423" y="3256208"/>
                  </a:lnTo>
                  <a:lnTo>
                    <a:pt x="0" y="3256208"/>
                  </a:lnTo>
                  <a:close/>
                </a:path>
              </a:pathLst>
            </a:custGeom>
            <a:solidFill>
              <a:srgbClr val="00CADC"/>
            </a:solidFill>
          </p:spPr>
          <p:txBody>
            <a:bodyPr/>
            <a:lstStyle/>
            <a:p>
              <a:endParaRPr lang="en-GB"/>
            </a:p>
          </p:txBody>
        </p:sp>
        <p:sp>
          <p:nvSpPr>
            <p:cNvPr id="4" name="TextBox 4"/>
            <p:cNvSpPr txBox="1"/>
            <p:nvPr/>
          </p:nvSpPr>
          <p:spPr>
            <a:xfrm>
              <a:off x="0" y="-38100"/>
              <a:ext cx="2405423" cy="3294308"/>
            </a:xfrm>
            <a:prstGeom prst="rect">
              <a:avLst/>
            </a:prstGeom>
          </p:spPr>
          <p:txBody>
            <a:bodyPr lIns="50800" tIns="50800" rIns="50800" bIns="50800" rtlCol="0" anchor="ctr"/>
            <a:lstStyle/>
            <a:p>
              <a:pPr algn="ctr">
                <a:lnSpc>
                  <a:spcPts val="1844"/>
                </a:lnSpc>
              </a:pPr>
              <a:endParaRPr/>
            </a:p>
          </p:txBody>
        </p:sp>
      </p:grpSp>
      <p:sp>
        <p:nvSpPr>
          <p:cNvPr id="5" name="AutoShape 5"/>
          <p:cNvSpPr/>
          <p:nvPr/>
        </p:nvSpPr>
        <p:spPr>
          <a:xfrm>
            <a:off x="-528975" y="735217"/>
            <a:ext cx="8617951" cy="0"/>
          </a:xfrm>
          <a:prstGeom prst="line">
            <a:avLst/>
          </a:prstGeom>
          <a:ln w="28575" cap="flat">
            <a:solidFill>
              <a:srgbClr val="000000"/>
            </a:solidFill>
            <a:prstDash val="solid"/>
            <a:headEnd type="none" w="sm" len="sm"/>
            <a:tailEnd type="none" w="sm" len="sm"/>
          </a:ln>
        </p:spPr>
        <p:txBody>
          <a:bodyPr/>
          <a:lstStyle/>
          <a:p>
            <a:endParaRPr lang="en-GB"/>
          </a:p>
        </p:txBody>
      </p:sp>
      <p:sp>
        <p:nvSpPr>
          <p:cNvPr id="6" name="Freeform 6"/>
          <p:cNvSpPr/>
          <p:nvPr/>
        </p:nvSpPr>
        <p:spPr>
          <a:xfrm>
            <a:off x="5943458" y="155013"/>
            <a:ext cx="860542" cy="346173"/>
          </a:xfrm>
          <a:custGeom>
            <a:avLst/>
            <a:gdLst/>
            <a:ahLst/>
            <a:cxnLst/>
            <a:rect l="l" t="t" r="r" b="b"/>
            <a:pathLst>
              <a:path w="860542" h="346173">
                <a:moveTo>
                  <a:pt x="0" y="0"/>
                </a:moveTo>
                <a:lnTo>
                  <a:pt x="860542" y="0"/>
                </a:lnTo>
                <a:lnTo>
                  <a:pt x="860542" y="346173"/>
                </a:lnTo>
                <a:lnTo>
                  <a:pt x="0" y="346173"/>
                </a:lnTo>
                <a:lnTo>
                  <a:pt x="0" y="0"/>
                </a:lnTo>
                <a:close/>
              </a:path>
            </a:pathLst>
          </a:custGeom>
          <a:blipFill>
            <a:blip r:embed="rId2"/>
            <a:stretch>
              <a:fillRect/>
            </a:stretch>
          </a:blipFill>
        </p:spPr>
        <p:txBody>
          <a:bodyPr/>
          <a:lstStyle/>
          <a:p>
            <a:endParaRPr lang="en-GB"/>
          </a:p>
        </p:txBody>
      </p:sp>
      <p:sp>
        <p:nvSpPr>
          <p:cNvPr id="7" name="Freeform 7"/>
          <p:cNvSpPr/>
          <p:nvPr/>
        </p:nvSpPr>
        <p:spPr>
          <a:xfrm>
            <a:off x="6881869" y="108411"/>
            <a:ext cx="512997" cy="465509"/>
          </a:xfrm>
          <a:custGeom>
            <a:avLst/>
            <a:gdLst/>
            <a:ahLst/>
            <a:cxnLst/>
            <a:rect l="l" t="t" r="r" b="b"/>
            <a:pathLst>
              <a:path w="512997" h="465509">
                <a:moveTo>
                  <a:pt x="0" y="0"/>
                </a:moveTo>
                <a:lnTo>
                  <a:pt x="512998" y="0"/>
                </a:lnTo>
                <a:lnTo>
                  <a:pt x="512998" y="465509"/>
                </a:lnTo>
                <a:lnTo>
                  <a:pt x="0" y="465509"/>
                </a:lnTo>
                <a:lnTo>
                  <a:pt x="0" y="0"/>
                </a:lnTo>
                <a:close/>
              </a:path>
            </a:pathLst>
          </a:custGeom>
          <a:blipFill>
            <a:blip r:embed="rId3"/>
            <a:stretch>
              <a:fillRect/>
            </a:stretch>
          </a:blipFill>
        </p:spPr>
        <p:txBody>
          <a:bodyPr/>
          <a:lstStyle/>
          <a:p>
            <a:endParaRPr lang="en-GB"/>
          </a:p>
        </p:txBody>
      </p:sp>
      <p:graphicFrame>
        <p:nvGraphicFramePr>
          <p:cNvPr id="8" name="Table 8"/>
          <p:cNvGraphicFramePr>
            <a:graphicFrameLocks noGrp="1"/>
          </p:cNvGraphicFramePr>
          <p:nvPr/>
        </p:nvGraphicFramePr>
        <p:xfrm>
          <a:off x="669136" y="3379404"/>
          <a:ext cx="6305909" cy="2927876"/>
        </p:xfrm>
        <a:graphic>
          <a:graphicData uri="http://schemas.openxmlformats.org/drawingml/2006/table">
            <a:tbl>
              <a:tblPr/>
              <a:tblGrid>
                <a:gridCol w="2708782">
                  <a:extLst>
                    <a:ext uri="{9D8B030D-6E8A-4147-A177-3AD203B41FA5}">
                      <a16:colId xmlns:a16="http://schemas.microsoft.com/office/drawing/2014/main" val="20000"/>
                    </a:ext>
                  </a:extLst>
                </a:gridCol>
                <a:gridCol w="3597127">
                  <a:extLst>
                    <a:ext uri="{9D8B030D-6E8A-4147-A177-3AD203B41FA5}">
                      <a16:colId xmlns:a16="http://schemas.microsoft.com/office/drawing/2014/main" val="20001"/>
                    </a:ext>
                  </a:extLst>
                </a:gridCol>
              </a:tblGrid>
              <a:tr h="329696">
                <a:tc>
                  <a:txBody>
                    <a:bodyPr/>
                    <a:lstStyle/>
                    <a:p>
                      <a:pPr algn="l">
                        <a:lnSpc>
                          <a:spcPts val="1260"/>
                        </a:lnSpc>
                        <a:defRPr/>
                      </a:pPr>
                      <a:r>
                        <a:rPr lang="en-US" sz="900" b="1">
                          <a:solidFill>
                            <a:srgbClr val="FCFCFC"/>
                          </a:solidFill>
                          <a:latin typeface="Poppins Bold"/>
                          <a:ea typeface="Poppins Bold"/>
                          <a:cs typeface="Poppins Bold"/>
                          <a:sym typeface="Poppins Bold"/>
                        </a:rPr>
                        <a:t>Current Therapy Interventions</a:t>
                      </a:r>
                      <a:endParaRPr lang="en-US" sz="1100"/>
                    </a:p>
                  </a:txBody>
                  <a:tcPr marL="19050" marR="19050" marT="19050" marB="190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71BB"/>
                    </a:solidFill>
                  </a:tcPr>
                </a:tc>
                <a:tc>
                  <a:txBody>
                    <a:bodyPr/>
                    <a:lstStyle/>
                    <a:p>
                      <a:pPr algn="l">
                        <a:lnSpc>
                          <a:spcPts val="1260"/>
                        </a:lnSpc>
                        <a:defRPr/>
                      </a:pPr>
                      <a:r>
                        <a:rPr lang="en-US" sz="900" b="1">
                          <a:solidFill>
                            <a:srgbClr val="FCFCFC"/>
                          </a:solidFill>
                          <a:latin typeface="Poppins Bold"/>
                          <a:ea typeface="Poppins Bold"/>
                          <a:cs typeface="Poppins Bold"/>
                          <a:sym typeface="Poppins Bold"/>
                        </a:rPr>
                        <a:t>Average Wait times and Suitability</a:t>
                      </a:r>
                      <a:endParaRPr lang="en-US" sz="1100"/>
                    </a:p>
                  </a:txBody>
                  <a:tcPr marL="19050" marR="19050" marT="19050" marB="190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71BB"/>
                    </a:solidFill>
                  </a:tcPr>
                </a:tc>
                <a:extLst>
                  <a:ext uri="{0D108BD9-81ED-4DB2-BD59-A6C34878D82A}">
                    <a16:rowId xmlns:a16="http://schemas.microsoft.com/office/drawing/2014/main" val="10000"/>
                  </a:ext>
                </a:extLst>
              </a:tr>
              <a:tr h="239684">
                <a:tc>
                  <a:txBody>
                    <a:bodyPr/>
                    <a:lstStyle/>
                    <a:p>
                      <a:pPr algn="l">
                        <a:lnSpc>
                          <a:spcPts val="1260"/>
                        </a:lnSpc>
                        <a:defRPr/>
                      </a:pPr>
                      <a:r>
                        <a:rPr lang="en-US" sz="900">
                          <a:solidFill>
                            <a:srgbClr val="000000"/>
                          </a:solidFill>
                          <a:latin typeface="Arimo"/>
                          <a:ea typeface="Arimo"/>
                          <a:cs typeface="Arimo"/>
                          <a:sym typeface="Arimo"/>
                        </a:rPr>
                        <a:t>CBT (online) Silvercloud </a:t>
                      </a:r>
                      <a:endParaRPr lang="en-US" sz="1100"/>
                    </a:p>
                  </a:txBody>
                  <a:tcPr marL="19050" marR="19050" marT="19050" marB="190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6F6E9"/>
                    </a:solidFill>
                  </a:tcPr>
                </a:tc>
                <a:tc>
                  <a:txBody>
                    <a:bodyPr/>
                    <a:lstStyle/>
                    <a:p>
                      <a:pPr algn="l">
                        <a:lnSpc>
                          <a:spcPts val="1260"/>
                        </a:lnSpc>
                        <a:defRPr/>
                      </a:pPr>
                      <a:r>
                        <a:rPr lang="en-US" sz="900">
                          <a:solidFill>
                            <a:srgbClr val="FF0000"/>
                          </a:solidFill>
                          <a:latin typeface="Arimo"/>
                          <a:ea typeface="Arimo"/>
                          <a:cs typeface="Arimo"/>
                          <a:sym typeface="Arimo"/>
                        </a:rPr>
                        <a:t>5 weeks </a:t>
                      </a:r>
                      <a:r>
                        <a:rPr lang="en-US" sz="900">
                          <a:solidFill>
                            <a:srgbClr val="000000"/>
                          </a:solidFill>
                          <a:latin typeface="Arimo"/>
                          <a:ea typeface="Arimo"/>
                          <a:cs typeface="Arimo"/>
                          <a:sym typeface="Arimo"/>
                        </a:rPr>
                        <a:t>(Mild- Moderate Common MH disorder)</a:t>
                      </a:r>
                      <a:endParaRPr lang="en-US" sz="1100"/>
                    </a:p>
                  </a:txBody>
                  <a:tcPr marL="19050" marR="19050" marT="19050" marB="190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6F6E9"/>
                    </a:solidFill>
                  </a:tcPr>
                </a:tc>
                <a:extLst>
                  <a:ext uri="{0D108BD9-81ED-4DB2-BD59-A6C34878D82A}">
                    <a16:rowId xmlns:a16="http://schemas.microsoft.com/office/drawing/2014/main" val="10001"/>
                  </a:ext>
                </a:extLst>
              </a:tr>
              <a:tr h="239684">
                <a:tc>
                  <a:txBody>
                    <a:bodyPr/>
                    <a:lstStyle/>
                    <a:p>
                      <a:pPr algn="l">
                        <a:lnSpc>
                          <a:spcPts val="1260"/>
                        </a:lnSpc>
                        <a:defRPr/>
                      </a:pPr>
                      <a:r>
                        <a:rPr lang="en-US" sz="900">
                          <a:solidFill>
                            <a:srgbClr val="000000"/>
                          </a:solidFill>
                          <a:latin typeface="Arimo"/>
                          <a:ea typeface="Arimo"/>
                          <a:cs typeface="Arimo"/>
                          <a:sym typeface="Arimo"/>
                        </a:rPr>
                        <a:t>Guided Self Help - CBT (phone or face to face) </a:t>
                      </a:r>
                      <a:endParaRPr lang="en-US" sz="1100"/>
                    </a:p>
                  </a:txBody>
                  <a:tcPr marL="19050" marR="19050" marT="19050" marB="190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6F6E9"/>
                    </a:solidFill>
                  </a:tcPr>
                </a:tc>
                <a:tc>
                  <a:txBody>
                    <a:bodyPr/>
                    <a:lstStyle/>
                    <a:p>
                      <a:pPr algn="l">
                        <a:lnSpc>
                          <a:spcPts val="1260"/>
                        </a:lnSpc>
                        <a:defRPr/>
                      </a:pPr>
                      <a:r>
                        <a:rPr lang="en-US" sz="900">
                          <a:solidFill>
                            <a:srgbClr val="FF0000"/>
                          </a:solidFill>
                          <a:latin typeface="Arimo"/>
                          <a:ea typeface="Arimo"/>
                          <a:cs typeface="Arimo"/>
                          <a:sym typeface="Arimo"/>
                        </a:rPr>
                        <a:t>10-12 weeks </a:t>
                      </a:r>
                      <a:r>
                        <a:rPr lang="en-US" sz="900">
                          <a:solidFill>
                            <a:srgbClr val="000000"/>
                          </a:solidFill>
                          <a:latin typeface="Arimo"/>
                          <a:ea typeface="Arimo"/>
                          <a:cs typeface="Arimo"/>
                          <a:sym typeface="Arimo"/>
                        </a:rPr>
                        <a:t>(Mild-Moderate Common MH disorder)</a:t>
                      </a:r>
                      <a:endParaRPr lang="en-US" sz="1100"/>
                    </a:p>
                  </a:txBody>
                  <a:tcPr marL="19050" marR="19050" marT="19050" marB="190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6F6E9"/>
                    </a:solidFill>
                  </a:tcPr>
                </a:tc>
                <a:extLst>
                  <a:ext uri="{0D108BD9-81ED-4DB2-BD59-A6C34878D82A}">
                    <a16:rowId xmlns:a16="http://schemas.microsoft.com/office/drawing/2014/main" val="10002"/>
                  </a:ext>
                </a:extLst>
              </a:tr>
              <a:tr h="239684">
                <a:tc>
                  <a:txBody>
                    <a:bodyPr/>
                    <a:lstStyle/>
                    <a:p>
                      <a:pPr algn="l">
                        <a:lnSpc>
                          <a:spcPts val="1260"/>
                        </a:lnSpc>
                        <a:defRPr/>
                      </a:pPr>
                      <a:r>
                        <a:rPr lang="en-US" sz="900">
                          <a:solidFill>
                            <a:srgbClr val="000000"/>
                          </a:solidFill>
                          <a:latin typeface="Arimo"/>
                          <a:ea typeface="Arimo"/>
                          <a:cs typeface="Arimo"/>
                          <a:sym typeface="Arimo"/>
                        </a:rPr>
                        <a:t>1:1 online ‘typed’ CBT - </a:t>
                      </a:r>
                      <a:r>
                        <a:rPr lang="en-US" sz="900" i="1">
                          <a:solidFill>
                            <a:srgbClr val="000000"/>
                          </a:solidFill>
                          <a:latin typeface="Arimo Italics"/>
                          <a:ea typeface="Arimo Italics"/>
                          <a:cs typeface="Arimo Italics"/>
                          <a:sym typeface="Arimo Italics"/>
                        </a:rPr>
                        <a:t>IESO </a:t>
                      </a:r>
                      <a:endParaRPr lang="en-US" sz="1100"/>
                    </a:p>
                  </a:txBody>
                  <a:tcPr marL="19050" marR="19050" marT="19050" marB="190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6F6E9"/>
                    </a:solidFill>
                  </a:tcPr>
                </a:tc>
                <a:tc>
                  <a:txBody>
                    <a:bodyPr/>
                    <a:lstStyle/>
                    <a:p>
                      <a:pPr algn="l">
                        <a:lnSpc>
                          <a:spcPts val="1260"/>
                        </a:lnSpc>
                        <a:defRPr/>
                      </a:pPr>
                      <a:r>
                        <a:rPr lang="en-US" sz="900">
                          <a:solidFill>
                            <a:srgbClr val="FF0000"/>
                          </a:solidFill>
                          <a:latin typeface="Arimo"/>
                          <a:ea typeface="Arimo"/>
                          <a:cs typeface="Arimo"/>
                          <a:sym typeface="Arimo"/>
                        </a:rPr>
                        <a:t>2 weeks </a:t>
                      </a:r>
                      <a:r>
                        <a:rPr lang="en-US" sz="900">
                          <a:solidFill>
                            <a:srgbClr val="000000"/>
                          </a:solidFill>
                          <a:latin typeface="Arimo"/>
                          <a:ea typeface="Arimo"/>
                          <a:cs typeface="Arimo"/>
                          <a:sym typeface="Arimo"/>
                        </a:rPr>
                        <a:t>(Moderate Common MH disorder)</a:t>
                      </a:r>
                      <a:endParaRPr lang="en-US" sz="1100"/>
                    </a:p>
                  </a:txBody>
                  <a:tcPr marL="19050" marR="19050" marT="19050" marB="190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6F6E9"/>
                    </a:solidFill>
                  </a:tcPr>
                </a:tc>
                <a:extLst>
                  <a:ext uri="{0D108BD9-81ED-4DB2-BD59-A6C34878D82A}">
                    <a16:rowId xmlns:a16="http://schemas.microsoft.com/office/drawing/2014/main" val="10003"/>
                  </a:ext>
                </a:extLst>
              </a:tr>
              <a:tr h="393083">
                <a:tc>
                  <a:txBody>
                    <a:bodyPr/>
                    <a:lstStyle/>
                    <a:p>
                      <a:pPr algn="l">
                        <a:lnSpc>
                          <a:spcPts val="1260"/>
                        </a:lnSpc>
                        <a:defRPr/>
                      </a:pPr>
                      <a:r>
                        <a:rPr lang="en-US" sz="900">
                          <a:solidFill>
                            <a:srgbClr val="000000"/>
                          </a:solidFill>
                          <a:latin typeface="Arimo"/>
                          <a:ea typeface="Arimo"/>
                          <a:cs typeface="Arimo"/>
                          <a:sym typeface="Arimo"/>
                        </a:rPr>
                        <a:t>1:1 CBT (phone or Video) via partners XYLA or IESO </a:t>
                      </a:r>
                      <a:r>
                        <a:rPr lang="en-US" sz="900" i="1">
                          <a:solidFill>
                            <a:srgbClr val="000000"/>
                          </a:solidFill>
                          <a:latin typeface="Arimo Italics"/>
                          <a:ea typeface="Arimo Italics"/>
                          <a:cs typeface="Arimo Italics"/>
                          <a:sym typeface="Arimo Italics"/>
                        </a:rPr>
                        <a:t>(subject to eligibility criteria)</a:t>
                      </a:r>
                      <a:endParaRPr lang="en-US" sz="1100"/>
                    </a:p>
                  </a:txBody>
                  <a:tcPr marL="19050" marR="19050" marT="19050" marB="190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6F6E9"/>
                    </a:solidFill>
                  </a:tcPr>
                </a:tc>
                <a:tc>
                  <a:txBody>
                    <a:bodyPr/>
                    <a:lstStyle/>
                    <a:p>
                      <a:pPr algn="l">
                        <a:lnSpc>
                          <a:spcPts val="1260"/>
                        </a:lnSpc>
                        <a:defRPr/>
                      </a:pPr>
                      <a:r>
                        <a:rPr lang="en-US" sz="900">
                          <a:solidFill>
                            <a:srgbClr val="FF0000"/>
                          </a:solidFill>
                          <a:latin typeface="Arimo"/>
                          <a:ea typeface="Arimo"/>
                          <a:cs typeface="Arimo"/>
                          <a:sym typeface="Arimo"/>
                        </a:rPr>
                        <a:t>3-4 months </a:t>
                      </a:r>
                      <a:r>
                        <a:rPr lang="en-US" sz="900">
                          <a:solidFill>
                            <a:srgbClr val="000000"/>
                          </a:solidFill>
                          <a:latin typeface="Arimo"/>
                          <a:ea typeface="Arimo"/>
                          <a:cs typeface="Arimo"/>
                          <a:sym typeface="Arimo"/>
                        </a:rPr>
                        <a:t>(Mod-Severe Common MH disorder)</a:t>
                      </a:r>
                      <a:endParaRPr lang="en-US" sz="1100"/>
                    </a:p>
                  </a:txBody>
                  <a:tcPr marL="19050" marR="19050" marT="19050" marB="190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6F6E9"/>
                    </a:solidFill>
                  </a:tcPr>
                </a:tc>
                <a:extLst>
                  <a:ext uri="{0D108BD9-81ED-4DB2-BD59-A6C34878D82A}">
                    <a16:rowId xmlns:a16="http://schemas.microsoft.com/office/drawing/2014/main" val="10004"/>
                  </a:ext>
                </a:extLst>
              </a:tr>
              <a:tr h="393083">
                <a:tc>
                  <a:txBody>
                    <a:bodyPr/>
                    <a:lstStyle/>
                    <a:p>
                      <a:pPr algn="l">
                        <a:lnSpc>
                          <a:spcPts val="1260"/>
                        </a:lnSpc>
                        <a:defRPr/>
                      </a:pPr>
                      <a:r>
                        <a:rPr lang="en-US" sz="900">
                          <a:solidFill>
                            <a:srgbClr val="000000"/>
                          </a:solidFill>
                          <a:latin typeface="Arimo"/>
                          <a:ea typeface="Arimo"/>
                          <a:cs typeface="Arimo"/>
                          <a:sym typeface="Arimo"/>
                        </a:rPr>
                        <a:t>1:1 CBT (face to face, phone or video) via main service </a:t>
                      </a:r>
                      <a:endParaRPr lang="en-US" sz="1100"/>
                    </a:p>
                  </a:txBody>
                  <a:tcPr marL="19050" marR="19050" marT="19050" marB="190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6F6E9"/>
                    </a:solidFill>
                  </a:tcPr>
                </a:tc>
                <a:tc>
                  <a:txBody>
                    <a:bodyPr/>
                    <a:lstStyle/>
                    <a:p>
                      <a:pPr algn="l">
                        <a:lnSpc>
                          <a:spcPts val="1260"/>
                        </a:lnSpc>
                        <a:defRPr/>
                      </a:pPr>
                      <a:r>
                        <a:rPr lang="en-US" sz="900">
                          <a:solidFill>
                            <a:srgbClr val="FF0000"/>
                          </a:solidFill>
                          <a:latin typeface="Arimo"/>
                          <a:ea typeface="Arimo"/>
                          <a:cs typeface="Arimo"/>
                          <a:sym typeface="Arimo"/>
                        </a:rPr>
                        <a:t>5-6 months </a:t>
                      </a:r>
                      <a:r>
                        <a:rPr lang="en-US" sz="900" i="1">
                          <a:solidFill>
                            <a:srgbClr val="000000"/>
                          </a:solidFill>
                          <a:latin typeface="Arimo Italics"/>
                          <a:ea typeface="Arimo Italics"/>
                          <a:cs typeface="Arimo Italics"/>
                          <a:sym typeface="Arimo Italics"/>
                        </a:rPr>
                        <a:t>(if patient has wide availability) </a:t>
                      </a:r>
                      <a:r>
                        <a:rPr lang="en-US" sz="900">
                          <a:solidFill>
                            <a:srgbClr val="000000"/>
                          </a:solidFill>
                          <a:latin typeface="Arimo"/>
                          <a:ea typeface="Arimo"/>
                          <a:cs typeface="Arimo"/>
                          <a:sym typeface="Arimo"/>
                        </a:rPr>
                        <a:t>(Mod-Severe Common MH disorder)</a:t>
                      </a:r>
                      <a:endParaRPr lang="en-US" sz="1100"/>
                    </a:p>
                  </a:txBody>
                  <a:tcPr marL="19050" marR="19050" marT="19050" marB="190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6F6E9"/>
                    </a:solidFill>
                  </a:tcPr>
                </a:tc>
                <a:extLst>
                  <a:ext uri="{0D108BD9-81ED-4DB2-BD59-A6C34878D82A}">
                    <a16:rowId xmlns:a16="http://schemas.microsoft.com/office/drawing/2014/main" val="10005"/>
                  </a:ext>
                </a:extLst>
              </a:tr>
              <a:tr h="393083">
                <a:tc>
                  <a:txBody>
                    <a:bodyPr/>
                    <a:lstStyle/>
                    <a:p>
                      <a:pPr algn="l">
                        <a:lnSpc>
                          <a:spcPts val="1260"/>
                        </a:lnSpc>
                        <a:defRPr/>
                      </a:pPr>
                      <a:r>
                        <a:rPr lang="en-US" sz="900">
                          <a:solidFill>
                            <a:srgbClr val="000000"/>
                          </a:solidFill>
                          <a:latin typeface="Arimo"/>
                          <a:ea typeface="Arimo"/>
                          <a:cs typeface="Arimo"/>
                          <a:sym typeface="Arimo"/>
                        </a:rPr>
                        <a:t>Counselling for Depression (online or F2F) </a:t>
                      </a:r>
                      <a:endParaRPr lang="en-US" sz="1100"/>
                    </a:p>
                    <a:p>
                      <a:pPr algn="l">
                        <a:lnSpc>
                          <a:spcPts val="1260"/>
                        </a:lnSpc>
                      </a:pPr>
                      <a:endParaRPr lang="en-US" sz="1100"/>
                    </a:p>
                  </a:txBody>
                  <a:tcPr marL="19050" marR="19050" marT="19050" marB="190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6F6E9"/>
                    </a:solidFill>
                  </a:tcPr>
                </a:tc>
                <a:tc>
                  <a:txBody>
                    <a:bodyPr/>
                    <a:lstStyle/>
                    <a:p>
                      <a:pPr algn="l">
                        <a:lnSpc>
                          <a:spcPts val="1260"/>
                        </a:lnSpc>
                        <a:defRPr/>
                      </a:pPr>
                      <a:r>
                        <a:rPr lang="en-US" sz="900">
                          <a:solidFill>
                            <a:srgbClr val="FF0000"/>
                          </a:solidFill>
                          <a:latin typeface="Arimo"/>
                          <a:ea typeface="Arimo"/>
                          <a:cs typeface="Arimo"/>
                          <a:sym typeface="Arimo"/>
                        </a:rPr>
                        <a:t>5 months </a:t>
                      </a:r>
                      <a:r>
                        <a:rPr lang="en-US" sz="900">
                          <a:solidFill>
                            <a:srgbClr val="000000"/>
                          </a:solidFill>
                          <a:latin typeface="Arimo"/>
                          <a:ea typeface="Arimo"/>
                          <a:cs typeface="Arimo"/>
                          <a:sym typeface="Arimo"/>
                        </a:rPr>
                        <a:t>(offered after Guided CBT as a step up)</a:t>
                      </a:r>
                      <a:endParaRPr lang="en-US" sz="1100"/>
                    </a:p>
                  </a:txBody>
                  <a:tcPr marL="19050" marR="19050" marT="19050" marB="190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6F6E9"/>
                    </a:solidFill>
                  </a:tcPr>
                </a:tc>
                <a:extLst>
                  <a:ext uri="{0D108BD9-81ED-4DB2-BD59-A6C34878D82A}">
                    <a16:rowId xmlns:a16="http://schemas.microsoft.com/office/drawing/2014/main" val="10006"/>
                  </a:ext>
                </a:extLst>
              </a:tr>
              <a:tr h="699879">
                <a:tc>
                  <a:txBody>
                    <a:bodyPr/>
                    <a:lstStyle/>
                    <a:p>
                      <a:pPr algn="l">
                        <a:lnSpc>
                          <a:spcPts val="1260"/>
                        </a:lnSpc>
                        <a:defRPr/>
                      </a:pPr>
                      <a:r>
                        <a:rPr lang="en-US" sz="900" b="1">
                          <a:solidFill>
                            <a:srgbClr val="000000"/>
                          </a:solidFill>
                          <a:latin typeface="Arimo Bold"/>
                          <a:ea typeface="Arimo Bold"/>
                          <a:cs typeface="Arimo Bold"/>
                          <a:sym typeface="Arimo Bold"/>
                        </a:rPr>
                        <a:t>Step 3 Groups: </a:t>
                      </a:r>
                      <a:endParaRPr lang="en-US" sz="1100"/>
                    </a:p>
                    <a:p>
                      <a:pPr algn="l">
                        <a:lnSpc>
                          <a:spcPts val="1260"/>
                        </a:lnSpc>
                      </a:pPr>
                      <a:r>
                        <a:rPr lang="en-US" sz="900">
                          <a:solidFill>
                            <a:srgbClr val="000000"/>
                          </a:solidFill>
                          <a:latin typeface="Arimo"/>
                          <a:ea typeface="Arimo"/>
                          <a:cs typeface="Arimo"/>
                          <a:sym typeface="Arimo"/>
                        </a:rPr>
                        <a:t>CBT for Social Anxiety (face to face) </a:t>
                      </a:r>
                    </a:p>
                    <a:p>
                      <a:pPr algn="l">
                        <a:lnSpc>
                          <a:spcPts val="1260"/>
                        </a:lnSpc>
                      </a:pPr>
                      <a:r>
                        <a:rPr lang="en-US" sz="900">
                          <a:solidFill>
                            <a:srgbClr val="000000"/>
                          </a:solidFill>
                          <a:latin typeface="Arimo"/>
                          <a:ea typeface="Arimo"/>
                          <a:cs typeface="Arimo"/>
                          <a:sym typeface="Arimo"/>
                        </a:rPr>
                        <a:t>CBT for GAD - online </a:t>
                      </a:r>
                    </a:p>
                    <a:p>
                      <a:pPr algn="l">
                        <a:lnSpc>
                          <a:spcPts val="1260"/>
                        </a:lnSpc>
                      </a:pPr>
                      <a:r>
                        <a:rPr lang="en-US" sz="900">
                          <a:solidFill>
                            <a:srgbClr val="000000"/>
                          </a:solidFill>
                          <a:latin typeface="Arimo"/>
                          <a:ea typeface="Arimo"/>
                          <a:cs typeface="Arimo"/>
                          <a:sym typeface="Arimo"/>
                        </a:rPr>
                        <a:t>Mindfulness based CBT - online</a:t>
                      </a:r>
                    </a:p>
                  </a:txBody>
                  <a:tcPr marL="19050" marR="19050" marT="19050" marB="190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6F6E9"/>
                    </a:solidFill>
                  </a:tcPr>
                </a:tc>
                <a:tc>
                  <a:txBody>
                    <a:bodyPr/>
                    <a:lstStyle/>
                    <a:p>
                      <a:pPr algn="l">
                        <a:lnSpc>
                          <a:spcPts val="1260"/>
                        </a:lnSpc>
                        <a:defRPr/>
                      </a:pPr>
                      <a:r>
                        <a:rPr lang="en-US" sz="900">
                          <a:solidFill>
                            <a:srgbClr val="FF0000"/>
                          </a:solidFill>
                          <a:latin typeface="Arimo"/>
                          <a:ea typeface="Arimo"/>
                          <a:cs typeface="Arimo"/>
                          <a:sym typeface="Arimo"/>
                        </a:rPr>
                        <a:t>3-6 months </a:t>
                      </a:r>
                      <a:r>
                        <a:rPr lang="en-US" sz="900">
                          <a:solidFill>
                            <a:srgbClr val="000000"/>
                          </a:solidFill>
                          <a:latin typeface="Arimo"/>
                          <a:ea typeface="Arimo"/>
                          <a:cs typeface="Arimo"/>
                          <a:sym typeface="Arimo"/>
                        </a:rPr>
                        <a:t>(Moderate to Severe Common MH disorder)</a:t>
                      </a:r>
                      <a:endParaRPr lang="en-US" sz="1100"/>
                    </a:p>
                  </a:txBody>
                  <a:tcPr marL="19050" marR="19050" marT="19050" marB="190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6F6E9"/>
                    </a:solidFill>
                  </a:tcPr>
                </a:tc>
                <a:extLst>
                  <a:ext uri="{0D108BD9-81ED-4DB2-BD59-A6C34878D82A}">
                    <a16:rowId xmlns:a16="http://schemas.microsoft.com/office/drawing/2014/main" val="10007"/>
                  </a:ext>
                </a:extLst>
              </a:tr>
            </a:tbl>
          </a:graphicData>
        </a:graphic>
      </p:graphicFrame>
      <p:graphicFrame>
        <p:nvGraphicFramePr>
          <p:cNvPr id="9" name="Table 9"/>
          <p:cNvGraphicFramePr>
            <a:graphicFrameLocks noGrp="1"/>
          </p:cNvGraphicFramePr>
          <p:nvPr>
            <p:extLst>
              <p:ext uri="{D42A27DB-BD31-4B8C-83A1-F6EECF244321}">
                <p14:modId xmlns:p14="http://schemas.microsoft.com/office/powerpoint/2010/main" val="1757257012"/>
              </p:ext>
            </p:extLst>
          </p:nvPr>
        </p:nvGraphicFramePr>
        <p:xfrm>
          <a:off x="672904" y="6691218"/>
          <a:ext cx="6299765" cy="3168896"/>
        </p:xfrm>
        <a:graphic>
          <a:graphicData uri="http://schemas.openxmlformats.org/drawingml/2006/table">
            <a:tbl>
              <a:tblPr/>
              <a:tblGrid>
                <a:gridCol w="2972296">
                  <a:extLst>
                    <a:ext uri="{9D8B030D-6E8A-4147-A177-3AD203B41FA5}">
                      <a16:colId xmlns:a16="http://schemas.microsoft.com/office/drawing/2014/main" val="20000"/>
                    </a:ext>
                  </a:extLst>
                </a:gridCol>
                <a:gridCol w="3327469">
                  <a:extLst>
                    <a:ext uri="{9D8B030D-6E8A-4147-A177-3AD203B41FA5}">
                      <a16:colId xmlns:a16="http://schemas.microsoft.com/office/drawing/2014/main" val="20001"/>
                    </a:ext>
                  </a:extLst>
                </a:gridCol>
              </a:tblGrid>
              <a:tr h="316239">
                <a:tc>
                  <a:txBody>
                    <a:bodyPr/>
                    <a:lstStyle/>
                    <a:p>
                      <a:pPr algn="l">
                        <a:lnSpc>
                          <a:spcPts val="1260"/>
                        </a:lnSpc>
                        <a:defRPr/>
                      </a:pPr>
                      <a:r>
                        <a:rPr lang="en-US" sz="900" b="1">
                          <a:solidFill>
                            <a:srgbClr val="FCFCFC"/>
                          </a:solidFill>
                          <a:latin typeface="Poppins Bold"/>
                          <a:ea typeface="Poppins Bold"/>
                          <a:cs typeface="Poppins Bold"/>
                          <a:sym typeface="Poppins Bold"/>
                        </a:rPr>
                        <a:t>Direct Access courses and classes </a:t>
                      </a:r>
                      <a:endParaRPr lang="en-US" sz="1100"/>
                    </a:p>
                  </a:txBody>
                  <a:tcPr marL="38100" marR="38100" marT="38100" marB="381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71BB"/>
                    </a:solidFill>
                  </a:tcPr>
                </a:tc>
                <a:tc>
                  <a:txBody>
                    <a:bodyPr/>
                    <a:lstStyle/>
                    <a:p>
                      <a:pPr algn="l">
                        <a:lnSpc>
                          <a:spcPts val="1260"/>
                        </a:lnSpc>
                        <a:defRPr/>
                      </a:pPr>
                      <a:r>
                        <a:rPr lang="en-US" sz="900" b="1">
                          <a:solidFill>
                            <a:srgbClr val="FCFCFC"/>
                          </a:solidFill>
                          <a:latin typeface="Poppins Bold"/>
                          <a:ea typeface="Poppins Bold"/>
                          <a:cs typeface="Poppins Bold"/>
                          <a:sym typeface="Poppins Bold"/>
                        </a:rPr>
                        <a:t>Average Waits and access info</a:t>
                      </a:r>
                      <a:endParaRPr lang="en-US" sz="1100"/>
                    </a:p>
                  </a:txBody>
                  <a:tcPr marL="38100" marR="38100" marT="38100" marB="381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71BB"/>
                    </a:solidFill>
                  </a:tcPr>
                </a:tc>
                <a:extLst>
                  <a:ext uri="{0D108BD9-81ED-4DB2-BD59-A6C34878D82A}">
                    <a16:rowId xmlns:a16="http://schemas.microsoft.com/office/drawing/2014/main" val="10000"/>
                  </a:ext>
                </a:extLst>
              </a:tr>
              <a:tr h="584563">
                <a:tc>
                  <a:txBody>
                    <a:bodyPr/>
                    <a:lstStyle/>
                    <a:p>
                      <a:pPr algn="l">
                        <a:lnSpc>
                          <a:spcPts val="1260"/>
                        </a:lnSpc>
                        <a:defRPr/>
                      </a:pPr>
                      <a:r>
                        <a:rPr lang="en-US" sz="900" b="1">
                          <a:solidFill>
                            <a:srgbClr val="000000"/>
                          </a:solidFill>
                          <a:latin typeface="Arimo Bold"/>
                          <a:ea typeface="Arimo Bold"/>
                          <a:cs typeface="Arimo Bold"/>
                          <a:sym typeface="Arimo Bold"/>
                        </a:rPr>
                        <a:t>Online courses -</a:t>
                      </a:r>
                      <a:r>
                        <a:rPr lang="en-US" sz="900">
                          <a:solidFill>
                            <a:srgbClr val="000000"/>
                          </a:solidFill>
                          <a:latin typeface="Arimo"/>
                          <a:ea typeface="Arimo"/>
                          <a:cs typeface="Arimo"/>
                          <a:sym typeface="Arimo"/>
                        </a:rPr>
                        <a:t> Panic Attacks, Stress and Anxiety, Depression, Self-Esteem, Bereavement, Stress in Parenthood, Post Natal Depression</a:t>
                      </a:r>
                      <a:endParaRPr lang="en-US" sz="1100"/>
                    </a:p>
                  </a:txBody>
                  <a:tcPr marL="38100" marR="38100" marT="38100" marB="381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6F6E9"/>
                    </a:solidFill>
                  </a:tcPr>
                </a:tc>
                <a:tc>
                  <a:txBody>
                    <a:bodyPr/>
                    <a:lstStyle/>
                    <a:p>
                      <a:pPr algn="l">
                        <a:lnSpc>
                          <a:spcPts val="1260"/>
                        </a:lnSpc>
                        <a:defRPr/>
                      </a:pPr>
                      <a:r>
                        <a:rPr lang="en-US" sz="900">
                          <a:solidFill>
                            <a:srgbClr val="000000"/>
                          </a:solidFill>
                          <a:latin typeface="Arimo"/>
                          <a:ea typeface="Arimo"/>
                          <a:cs typeface="Arimo"/>
                          <a:sym typeface="Arimo"/>
                        </a:rPr>
                        <a:t>Available 24/7 - (can be accessed on laptop, tablet, smartphone etc)</a:t>
                      </a:r>
                      <a:endParaRPr lang="en-US" sz="1100"/>
                    </a:p>
                  </a:txBody>
                  <a:tcPr marL="38100" marR="38100" marT="38100" marB="381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6F6E9"/>
                    </a:solidFill>
                  </a:tcPr>
                </a:tc>
                <a:extLst>
                  <a:ext uri="{0D108BD9-81ED-4DB2-BD59-A6C34878D82A}">
                    <a16:rowId xmlns:a16="http://schemas.microsoft.com/office/drawing/2014/main" val="10001"/>
                  </a:ext>
                </a:extLst>
              </a:tr>
              <a:tr h="1197874">
                <a:tc>
                  <a:txBody>
                    <a:bodyPr/>
                    <a:lstStyle/>
                    <a:p>
                      <a:pPr algn="l">
                        <a:lnSpc>
                          <a:spcPts val="1260"/>
                        </a:lnSpc>
                        <a:defRPr/>
                      </a:pPr>
                      <a:r>
                        <a:rPr lang="en-US" sz="900" b="1">
                          <a:solidFill>
                            <a:srgbClr val="000000"/>
                          </a:solidFill>
                          <a:latin typeface="Arimo Bold"/>
                          <a:ea typeface="Arimo Bold"/>
                          <a:cs typeface="Arimo Bold"/>
                          <a:sym typeface="Arimo Bold"/>
                        </a:rPr>
                        <a:t>Online Workshops – single session 2hr workshop</a:t>
                      </a:r>
                      <a:endParaRPr lang="en-US" sz="1100"/>
                    </a:p>
                    <a:p>
                      <a:pPr marL="194310" lvl="1" indent="-97155" algn="l">
                        <a:lnSpc>
                          <a:spcPts val="1260"/>
                        </a:lnSpc>
                        <a:buFont typeface="Arial"/>
                        <a:buChar char="•"/>
                      </a:pPr>
                      <a:r>
                        <a:rPr lang="en-US" sz="900">
                          <a:solidFill>
                            <a:srgbClr val="000000"/>
                          </a:solidFill>
                          <a:latin typeface="Arimo"/>
                          <a:ea typeface="Arimo"/>
                          <a:cs typeface="Arimo"/>
                          <a:sym typeface="Arimo"/>
                        </a:rPr>
                        <a:t>Sleep Well</a:t>
                      </a:r>
                    </a:p>
                    <a:p>
                      <a:pPr marL="194310" lvl="1" indent="-97155" algn="l">
                        <a:lnSpc>
                          <a:spcPts val="1260"/>
                        </a:lnSpc>
                        <a:buFont typeface="Arial"/>
                        <a:buChar char="•"/>
                      </a:pPr>
                      <a:r>
                        <a:rPr lang="en-US" sz="900">
                          <a:solidFill>
                            <a:srgbClr val="000000"/>
                          </a:solidFill>
                          <a:latin typeface="Arimo"/>
                          <a:ea typeface="Arimo"/>
                          <a:cs typeface="Arimo"/>
                          <a:sym typeface="Arimo"/>
                        </a:rPr>
                        <a:t>Struggling with Motivation</a:t>
                      </a:r>
                    </a:p>
                    <a:p>
                      <a:pPr marL="194310" lvl="1" indent="-97155" algn="l">
                        <a:lnSpc>
                          <a:spcPts val="1260"/>
                        </a:lnSpc>
                        <a:buFont typeface="Arial"/>
                        <a:buChar char="•"/>
                      </a:pPr>
                      <a:r>
                        <a:rPr lang="en-US" sz="900">
                          <a:solidFill>
                            <a:srgbClr val="000000"/>
                          </a:solidFill>
                          <a:latin typeface="Arimo"/>
                          <a:ea typeface="Arimo"/>
                          <a:cs typeface="Arimo"/>
                          <a:sym typeface="Arimo"/>
                        </a:rPr>
                        <a:t>Unhelpful thinking in Low Mood</a:t>
                      </a:r>
                    </a:p>
                    <a:p>
                      <a:pPr marL="194310" lvl="1" indent="-97155" algn="l">
                        <a:lnSpc>
                          <a:spcPts val="1260"/>
                        </a:lnSpc>
                        <a:buFont typeface="Arial"/>
                        <a:buChar char="•"/>
                      </a:pPr>
                      <a:r>
                        <a:rPr lang="en-US" sz="900">
                          <a:solidFill>
                            <a:srgbClr val="000000"/>
                          </a:solidFill>
                          <a:latin typeface="Arimo"/>
                          <a:ea typeface="Arimo"/>
                          <a:cs typeface="Arimo"/>
                          <a:sym typeface="Arimo"/>
                        </a:rPr>
                        <a:t>Managing Worry</a:t>
                      </a:r>
                    </a:p>
                    <a:p>
                      <a:pPr marL="194310" lvl="1" indent="-97155" algn="l">
                        <a:lnSpc>
                          <a:spcPts val="1260"/>
                        </a:lnSpc>
                        <a:buFont typeface="Arial"/>
                        <a:buChar char="•"/>
                      </a:pPr>
                      <a:r>
                        <a:rPr lang="en-US" sz="900">
                          <a:solidFill>
                            <a:srgbClr val="000000"/>
                          </a:solidFill>
                          <a:latin typeface="Arimo"/>
                          <a:ea typeface="Arimo"/>
                          <a:cs typeface="Arimo"/>
                          <a:sym typeface="Arimo"/>
                        </a:rPr>
                        <a:t>Managing Panic</a:t>
                      </a:r>
                    </a:p>
                    <a:p>
                      <a:pPr marL="194310" lvl="1" indent="-97155" algn="l">
                        <a:lnSpc>
                          <a:spcPts val="1260"/>
                        </a:lnSpc>
                        <a:buFont typeface="Arial"/>
                        <a:buChar char="•"/>
                      </a:pPr>
                      <a:r>
                        <a:rPr lang="en-US" sz="900">
                          <a:solidFill>
                            <a:srgbClr val="000000"/>
                          </a:solidFill>
                          <a:latin typeface="Arimo"/>
                          <a:ea typeface="Arimo"/>
                          <a:cs typeface="Arimo"/>
                          <a:sym typeface="Arimo"/>
                        </a:rPr>
                        <a:t>Managing Stress</a:t>
                      </a:r>
                    </a:p>
                  </a:txBody>
                  <a:tcPr marL="38100" marR="38100" marT="38100" marB="381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6F6E9"/>
                    </a:solidFill>
                  </a:tcPr>
                </a:tc>
                <a:tc>
                  <a:txBody>
                    <a:bodyPr/>
                    <a:lstStyle/>
                    <a:p>
                      <a:pPr algn="l">
                        <a:lnSpc>
                          <a:spcPts val="1260"/>
                        </a:lnSpc>
                        <a:defRPr/>
                      </a:pPr>
                      <a:r>
                        <a:rPr lang="en-US" sz="900">
                          <a:solidFill>
                            <a:srgbClr val="000000"/>
                          </a:solidFill>
                          <a:latin typeface="Arimo"/>
                          <a:ea typeface="Arimo"/>
                          <a:cs typeface="Arimo"/>
                          <a:sym typeface="Arimo"/>
                        </a:rPr>
                        <a:t>Up to 6 weeks – rolling programme</a:t>
                      </a:r>
                      <a:endParaRPr lang="en-US" sz="1100"/>
                    </a:p>
                    <a:p>
                      <a:pPr algn="l">
                        <a:lnSpc>
                          <a:spcPts val="1260"/>
                        </a:lnSpc>
                      </a:pPr>
                      <a:r>
                        <a:rPr lang="en-US" sz="900" i="1">
                          <a:solidFill>
                            <a:srgbClr val="000000"/>
                          </a:solidFill>
                          <a:latin typeface="Arimo Italics"/>
                          <a:ea typeface="Arimo Italics"/>
                          <a:cs typeface="Arimo Italics"/>
                          <a:sym typeface="Arimo Italics"/>
                        </a:rPr>
                        <a:t>*Run on MS Teams Live -Patients are not required to actively participate in classes or download any app.</a:t>
                      </a:r>
                    </a:p>
                  </a:txBody>
                  <a:tcPr marL="38100" marR="38100" marT="38100" marB="381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6F6E9"/>
                    </a:solidFill>
                  </a:tcPr>
                </a:tc>
                <a:extLst>
                  <a:ext uri="{0D108BD9-81ED-4DB2-BD59-A6C34878D82A}">
                    <a16:rowId xmlns:a16="http://schemas.microsoft.com/office/drawing/2014/main" val="10002"/>
                  </a:ext>
                </a:extLst>
              </a:tr>
              <a:tr h="1049184">
                <a:tc>
                  <a:txBody>
                    <a:bodyPr/>
                    <a:lstStyle/>
                    <a:p>
                      <a:pPr algn="l">
                        <a:lnSpc>
                          <a:spcPts val="1260"/>
                        </a:lnSpc>
                        <a:defRPr/>
                      </a:pPr>
                      <a:r>
                        <a:rPr lang="en-US" sz="900" b="1">
                          <a:solidFill>
                            <a:srgbClr val="000000"/>
                          </a:solidFill>
                          <a:latin typeface="Arimo Bold"/>
                          <a:ea typeface="Arimo Bold"/>
                          <a:cs typeface="Arimo Bold"/>
                          <a:sym typeface="Arimo Bold"/>
                        </a:rPr>
                        <a:t>Online &amp; Face to Face Classes</a:t>
                      </a:r>
                      <a:r>
                        <a:rPr lang="en-US" sz="900">
                          <a:solidFill>
                            <a:srgbClr val="000000"/>
                          </a:solidFill>
                          <a:latin typeface="Arimo"/>
                          <a:ea typeface="Arimo"/>
                          <a:cs typeface="Arimo"/>
                          <a:sym typeface="Arimo"/>
                        </a:rPr>
                        <a:t> -</a:t>
                      </a:r>
                      <a:r>
                        <a:rPr lang="en-US" sz="900" b="1">
                          <a:solidFill>
                            <a:srgbClr val="000000"/>
                          </a:solidFill>
                          <a:latin typeface="Arimo Bold"/>
                          <a:ea typeface="Arimo Bold"/>
                          <a:cs typeface="Arimo Bold"/>
                          <a:sym typeface="Arimo Bold"/>
                        </a:rPr>
                        <a:t> 6-8 weeks</a:t>
                      </a:r>
                      <a:endParaRPr lang="en-US" sz="1100"/>
                    </a:p>
                    <a:p>
                      <a:pPr marL="194310" lvl="1" indent="-97155" algn="l">
                        <a:lnSpc>
                          <a:spcPts val="1260"/>
                        </a:lnSpc>
                        <a:buFont typeface="Arial"/>
                        <a:buChar char="•"/>
                      </a:pPr>
                      <a:r>
                        <a:rPr lang="en-US" sz="900">
                          <a:solidFill>
                            <a:srgbClr val="000000"/>
                          </a:solidFill>
                          <a:latin typeface="Arimo"/>
                          <a:ea typeface="Arimo"/>
                          <a:cs typeface="Arimo"/>
                          <a:sym typeface="Arimo"/>
                        </a:rPr>
                        <a:t>Depression Recovery</a:t>
                      </a:r>
                    </a:p>
                    <a:p>
                      <a:pPr marL="194310" lvl="1" indent="-97155" algn="l">
                        <a:lnSpc>
                          <a:spcPts val="1260"/>
                        </a:lnSpc>
                        <a:buFont typeface="Arial"/>
                        <a:buChar char="•"/>
                      </a:pPr>
                      <a:r>
                        <a:rPr lang="en-US" sz="900">
                          <a:solidFill>
                            <a:srgbClr val="000000"/>
                          </a:solidFill>
                          <a:latin typeface="Arimo"/>
                          <a:ea typeface="Arimo"/>
                          <a:cs typeface="Arimo"/>
                          <a:sym typeface="Arimo"/>
                        </a:rPr>
                        <a:t>GAD Recovery Group</a:t>
                      </a:r>
                    </a:p>
                    <a:p>
                      <a:pPr marL="194310" lvl="1" indent="-97155" algn="l">
                        <a:lnSpc>
                          <a:spcPts val="1260"/>
                        </a:lnSpc>
                        <a:buFont typeface="Arial"/>
                        <a:buChar char="•"/>
                      </a:pPr>
                      <a:r>
                        <a:rPr lang="en-US" sz="900">
                          <a:solidFill>
                            <a:srgbClr val="000000"/>
                          </a:solidFill>
                          <a:latin typeface="Arimo"/>
                          <a:ea typeface="Arimo"/>
                          <a:cs typeface="Arimo"/>
                          <a:sym typeface="Arimo"/>
                        </a:rPr>
                        <a:t>Overcoming Stress &amp; Low Mood </a:t>
                      </a:r>
                    </a:p>
                    <a:p>
                      <a:pPr marL="194310" lvl="1" indent="-97155" algn="l">
                        <a:lnSpc>
                          <a:spcPts val="1260"/>
                        </a:lnSpc>
                        <a:buFont typeface="Arial"/>
                        <a:buChar char="•"/>
                      </a:pPr>
                      <a:r>
                        <a:rPr lang="en-US" sz="900">
                          <a:solidFill>
                            <a:srgbClr val="000000"/>
                          </a:solidFill>
                          <a:latin typeface="Arimo"/>
                          <a:ea typeface="Arimo"/>
                          <a:cs typeface="Arimo"/>
                          <a:sym typeface="Arimo"/>
                        </a:rPr>
                        <a:t>Overcoming Low Mood using Islam (Face to Face -January start- can express interest now) </a:t>
                      </a:r>
                    </a:p>
                  </a:txBody>
                  <a:tcPr marL="38100" marR="38100" marT="38100" marB="381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6F6E9"/>
                    </a:solidFill>
                  </a:tcPr>
                </a:tc>
                <a:tc>
                  <a:txBody>
                    <a:bodyPr/>
                    <a:lstStyle/>
                    <a:p>
                      <a:pPr algn="l">
                        <a:lnSpc>
                          <a:spcPts val="1260"/>
                        </a:lnSpc>
                        <a:defRPr/>
                      </a:pPr>
                      <a:r>
                        <a:rPr lang="en-US" sz="900" dirty="0">
                          <a:solidFill>
                            <a:srgbClr val="000000"/>
                          </a:solidFill>
                          <a:latin typeface="Arimo"/>
                          <a:ea typeface="Arimo"/>
                          <a:cs typeface="Arimo"/>
                          <a:sym typeface="Arimo"/>
                        </a:rPr>
                        <a:t>Up to 6-8weeks – daytime and evening classes </a:t>
                      </a:r>
                      <a:endParaRPr lang="en-US" sz="1100" dirty="0"/>
                    </a:p>
                    <a:p>
                      <a:pPr algn="l">
                        <a:lnSpc>
                          <a:spcPts val="1260"/>
                        </a:lnSpc>
                      </a:pPr>
                      <a:r>
                        <a:rPr lang="en-US" sz="900" dirty="0">
                          <a:solidFill>
                            <a:srgbClr val="000000"/>
                          </a:solidFill>
                          <a:latin typeface="Arimo"/>
                          <a:ea typeface="Arimo"/>
                          <a:cs typeface="Arimo"/>
                          <a:sym typeface="Arimo"/>
                        </a:rPr>
                        <a:t>Alternate with Remote &amp; Face to Face Clinics</a:t>
                      </a:r>
                    </a:p>
                    <a:p>
                      <a:pPr algn="l">
                        <a:lnSpc>
                          <a:spcPts val="1260"/>
                        </a:lnSpc>
                      </a:pPr>
                      <a:r>
                        <a:rPr lang="en-US" sz="900" dirty="0">
                          <a:solidFill>
                            <a:srgbClr val="000000"/>
                          </a:solidFill>
                          <a:latin typeface="Arimo"/>
                          <a:ea typeface="Arimo"/>
                          <a:cs typeface="Arimo"/>
                          <a:sym typeface="Arimo"/>
                        </a:rPr>
                        <a:t>Remote *Run on MS Teams Live -Patients are not required to actively participate in classes or download any app.</a:t>
                      </a:r>
                    </a:p>
                  </a:txBody>
                  <a:tcPr marL="38100" marR="38100" marT="38100" marB="381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6F6E9"/>
                    </a:solidFill>
                  </a:tcPr>
                </a:tc>
                <a:extLst>
                  <a:ext uri="{0D108BD9-81ED-4DB2-BD59-A6C34878D82A}">
                    <a16:rowId xmlns:a16="http://schemas.microsoft.com/office/drawing/2014/main" val="10003"/>
                  </a:ext>
                </a:extLst>
              </a:tr>
            </a:tbl>
          </a:graphicData>
        </a:graphic>
      </p:graphicFrame>
      <p:sp>
        <p:nvSpPr>
          <p:cNvPr id="10" name="Freeform 10"/>
          <p:cNvSpPr/>
          <p:nvPr/>
        </p:nvSpPr>
        <p:spPr>
          <a:xfrm>
            <a:off x="5903213" y="810769"/>
            <a:ext cx="1235154" cy="540614"/>
          </a:xfrm>
          <a:custGeom>
            <a:avLst/>
            <a:gdLst/>
            <a:ahLst/>
            <a:cxnLst/>
            <a:rect l="l" t="t" r="r" b="b"/>
            <a:pathLst>
              <a:path w="1235154" h="540614">
                <a:moveTo>
                  <a:pt x="0" y="0"/>
                </a:moveTo>
                <a:lnTo>
                  <a:pt x="1235153" y="0"/>
                </a:lnTo>
                <a:lnTo>
                  <a:pt x="1235153" y="540615"/>
                </a:lnTo>
                <a:lnTo>
                  <a:pt x="0" y="540615"/>
                </a:lnTo>
                <a:lnTo>
                  <a:pt x="0" y="0"/>
                </a:lnTo>
                <a:close/>
              </a:path>
            </a:pathLst>
          </a:custGeom>
          <a:blipFill>
            <a:blip r:embed="rId4"/>
            <a:stretch>
              <a:fillRect/>
            </a:stretch>
          </a:blipFill>
        </p:spPr>
        <p:txBody>
          <a:bodyPr/>
          <a:lstStyle/>
          <a:p>
            <a:endParaRPr lang="en-GB"/>
          </a:p>
        </p:txBody>
      </p:sp>
      <p:sp>
        <p:nvSpPr>
          <p:cNvPr id="11" name="TextBox 11"/>
          <p:cNvSpPr txBox="1"/>
          <p:nvPr/>
        </p:nvSpPr>
        <p:spPr>
          <a:xfrm>
            <a:off x="246587" y="95421"/>
            <a:ext cx="5444331" cy="424815"/>
          </a:xfrm>
          <a:prstGeom prst="rect">
            <a:avLst/>
          </a:prstGeom>
        </p:spPr>
        <p:txBody>
          <a:bodyPr lIns="0" tIns="0" rIns="0" bIns="0" rtlCol="0" anchor="t">
            <a:spAutoFit/>
          </a:bodyPr>
          <a:lstStyle/>
          <a:p>
            <a:pPr>
              <a:lnSpc>
                <a:spcPts val="3359"/>
              </a:lnSpc>
            </a:pPr>
            <a:r>
              <a:rPr lang="en-US" sz="2399" b="1">
                <a:solidFill>
                  <a:srgbClr val="291B25"/>
                </a:solidFill>
                <a:latin typeface="Poppins Ultra-Bold"/>
                <a:ea typeface="Poppins Ultra-Bold"/>
                <a:cs typeface="Poppins Ultra-Bold"/>
                <a:sym typeface="Poppins Ultra-Bold"/>
              </a:rPr>
              <a:t>LEEDS MENTAL WELLBEING SERVICE </a:t>
            </a:r>
          </a:p>
        </p:txBody>
      </p:sp>
      <p:sp>
        <p:nvSpPr>
          <p:cNvPr id="12" name="TextBox 12"/>
          <p:cNvSpPr txBox="1"/>
          <p:nvPr/>
        </p:nvSpPr>
        <p:spPr>
          <a:xfrm>
            <a:off x="2510547" y="896998"/>
            <a:ext cx="2538906" cy="243272"/>
          </a:xfrm>
          <a:prstGeom prst="rect">
            <a:avLst/>
          </a:prstGeom>
        </p:spPr>
        <p:txBody>
          <a:bodyPr lIns="0" tIns="0" rIns="0" bIns="0" rtlCol="0" anchor="t">
            <a:spAutoFit/>
          </a:bodyPr>
          <a:lstStyle/>
          <a:p>
            <a:pPr>
              <a:lnSpc>
                <a:spcPts val="1984"/>
              </a:lnSpc>
              <a:spcBef>
                <a:spcPct val="0"/>
              </a:spcBef>
            </a:pPr>
            <a:r>
              <a:rPr lang="en-US" sz="1417" b="1" u="sng">
                <a:solidFill>
                  <a:srgbClr val="000000"/>
                </a:solidFill>
                <a:latin typeface="Poppins Semi-Bold"/>
                <a:ea typeface="Poppins Semi-Bold"/>
                <a:cs typeface="Poppins Semi-Bold"/>
                <a:sym typeface="Poppins Semi-Bold"/>
              </a:rPr>
              <a:t>TALKING THERAPIES UPDATE</a:t>
            </a:r>
          </a:p>
        </p:txBody>
      </p:sp>
      <p:sp>
        <p:nvSpPr>
          <p:cNvPr id="13" name="TextBox 13"/>
          <p:cNvSpPr txBox="1"/>
          <p:nvPr/>
        </p:nvSpPr>
        <p:spPr>
          <a:xfrm>
            <a:off x="669136" y="1441226"/>
            <a:ext cx="6303533" cy="2327625"/>
          </a:xfrm>
          <a:prstGeom prst="rect">
            <a:avLst/>
          </a:prstGeom>
        </p:spPr>
        <p:txBody>
          <a:bodyPr lIns="0" tIns="0" rIns="0" bIns="0" rtlCol="0" anchor="t">
            <a:spAutoFit/>
          </a:bodyPr>
          <a:lstStyle/>
          <a:p>
            <a:pPr algn="just">
              <a:lnSpc>
                <a:spcPts val="1389"/>
              </a:lnSpc>
            </a:pPr>
            <a:r>
              <a:rPr lang="en-US" sz="992" b="1">
                <a:solidFill>
                  <a:srgbClr val="000000"/>
                </a:solidFill>
                <a:latin typeface="Arimo Bold"/>
                <a:ea typeface="Arimo Bold"/>
                <a:cs typeface="Arimo Bold"/>
                <a:sym typeface="Arimo Bold"/>
              </a:rPr>
              <a:t>Complete detailed online or telephone assessment</a:t>
            </a:r>
            <a:r>
              <a:rPr lang="en-US" sz="992">
                <a:solidFill>
                  <a:srgbClr val="000000"/>
                </a:solidFill>
                <a:latin typeface="Arimo"/>
                <a:ea typeface="Arimo"/>
                <a:cs typeface="Arimo"/>
                <a:sym typeface="Arimo"/>
              </a:rPr>
              <a:t> Tel: 0113 843 4388  OR  </a:t>
            </a:r>
            <a:r>
              <a:rPr lang="en-US" sz="992" u="sng">
                <a:solidFill>
                  <a:srgbClr val="000000"/>
                </a:solidFill>
                <a:latin typeface="Arimo"/>
                <a:ea typeface="Arimo"/>
                <a:cs typeface="Arimo"/>
                <a:sym typeface="Arimo"/>
                <a:hlinkClick r:id="rId5" tooltip="https://iapt.leedscommunityhealthcare.nhs.uk/forms/iapt-leeds/2"/>
              </a:rPr>
              <a:t>Self Referral</a:t>
            </a:r>
            <a:r>
              <a:rPr lang="en-US" sz="992">
                <a:solidFill>
                  <a:srgbClr val="000000"/>
                </a:solidFill>
                <a:latin typeface="Arimo"/>
                <a:ea typeface="Arimo"/>
                <a:cs typeface="Arimo"/>
                <a:sym typeface="Arimo"/>
              </a:rPr>
              <a:t> or Professional.</a:t>
            </a:r>
          </a:p>
          <a:p>
            <a:pPr algn="just">
              <a:lnSpc>
                <a:spcPts val="1389"/>
              </a:lnSpc>
            </a:pPr>
            <a:endParaRPr lang="en-US" sz="992">
              <a:solidFill>
                <a:srgbClr val="000000"/>
              </a:solidFill>
              <a:latin typeface="Arimo"/>
              <a:ea typeface="Arimo"/>
              <a:cs typeface="Arimo"/>
              <a:sym typeface="Arimo"/>
            </a:endParaRPr>
          </a:p>
          <a:p>
            <a:pPr algn="just">
              <a:lnSpc>
                <a:spcPts val="1389"/>
              </a:lnSpc>
            </a:pPr>
            <a:r>
              <a:rPr lang="en-US" sz="992" b="1" u="sng">
                <a:solidFill>
                  <a:srgbClr val="000000"/>
                </a:solidFill>
                <a:latin typeface="Arimo Bold"/>
                <a:ea typeface="Arimo Bold"/>
                <a:cs typeface="Arimo Bold"/>
                <a:sym typeface="Arimo Bold"/>
              </a:rPr>
              <a:t>Pregnant women, new mums and partners of, Veterans &amp; Anyone Over 75 have priority in LMWS TT.</a:t>
            </a:r>
          </a:p>
          <a:p>
            <a:pPr algn="just">
              <a:lnSpc>
                <a:spcPts val="1389"/>
              </a:lnSpc>
            </a:pPr>
            <a:endParaRPr lang="en-US" sz="992" b="1" u="sng">
              <a:solidFill>
                <a:srgbClr val="000000"/>
              </a:solidFill>
              <a:latin typeface="Arimo Bold"/>
              <a:ea typeface="Arimo Bold"/>
              <a:cs typeface="Arimo Bold"/>
              <a:sym typeface="Arimo Bold"/>
            </a:endParaRPr>
          </a:p>
          <a:p>
            <a:pPr algn="just">
              <a:lnSpc>
                <a:spcPts val="1389"/>
              </a:lnSpc>
            </a:pPr>
            <a:r>
              <a:rPr lang="en-US" sz="992">
                <a:solidFill>
                  <a:srgbClr val="000000"/>
                </a:solidFill>
                <a:latin typeface="Arimo"/>
                <a:ea typeface="Arimo"/>
                <a:cs typeface="Arimo"/>
                <a:sym typeface="Arimo"/>
              </a:rPr>
              <a:t>Patients are offered a range of ways to access support including Face to Face, Telephone, Video, SMS.</a:t>
            </a:r>
          </a:p>
          <a:p>
            <a:pPr algn="just">
              <a:lnSpc>
                <a:spcPts val="1389"/>
              </a:lnSpc>
            </a:pPr>
            <a:endParaRPr lang="en-US" sz="992">
              <a:solidFill>
                <a:srgbClr val="000000"/>
              </a:solidFill>
              <a:latin typeface="Arimo"/>
              <a:ea typeface="Arimo"/>
              <a:cs typeface="Arimo"/>
              <a:sym typeface="Arimo"/>
            </a:endParaRPr>
          </a:p>
          <a:p>
            <a:pPr algn="just">
              <a:lnSpc>
                <a:spcPts val="1389"/>
              </a:lnSpc>
            </a:pPr>
            <a:r>
              <a:rPr lang="en-US" sz="992">
                <a:solidFill>
                  <a:srgbClr val="000000"/>
                </a:solidFill>
                <a:latin typeface="Arimo"/>
                <a:ea typeface="Arimo"/>
                <a:cs typeface="Arimo"/>
                <a:sym typeface="Arimo"/>
              </a:rPr>
              <a:t>Unfortunately Talking Therapies are unable to offer support for those who are already under the care of other mental health services, such as CMHT, and cannot offer support with diagnosis, prescription queries or management of severe mental illnesses.  We do however accept referrals for patients with stable SMI where depression or an anxiety disorder are the primary focus for treatment. </a:t>
            </a:r>
          </a:p>
          <a:p>
            <a:pPr algn="just">
              <a:lnSpc>
                <a:spcPts val="1389"/>
              </a:lnSpc>
            </a:pPr>
            <a:endParaRPr lang="en-US" sz="992">
              <a:solidFill>
                <a:srgbClr val="000000"/>
              </a:solidFill>
              <a:latin typeface="Arimo"/>
              <a:ea typeface="Arimo"/>
              <a:cs typeface="Arimo"/>
              <a:sym typeface="Arimo"/>
            </a:endParaRPr>
          </a:p>
          <a:p>
            <a:pPr algn="just">
              <a:lnSpc>
                <a:spcPts val="1389"/>
              </a:lnSpc>
            </a:pPr>
            <a:endParaRPr lang="en-US" sz="992">
              <a:solidFill>
                <a:srgbClr val="000000"/>
              </a:solidFill>
              <a:latin typeface="Arimo"/>
              <a:ea typeface="Arimo"/>
              <a:cs typeface="Arimo"/>
              <a:sym typeface="Arimo"/>
            </a:endParaRPr>
          </a:p>
          <a:p>
            <a:pPr algn="ctr">
              <a:lnSpc>
                <a:spcPts val="1516"/>
              </a:lnSpc>
              <a:spcBef>
                <a:spcPct val="0"/>
              </a:spcBef>
            </a:pPr>
            <a:endParaRPr lang="en-US" sz="992">
              <a:solidFill>
                <a:srgbClr val="000000"/>
              </a:solidFill>
              <a:latin typeface="Arimo"/>
              <a:ea typeface="Arimo"/>
              <a:cs typeface="Arimo"/>
              <a:sym typeface="Arimo"/>
            </a:endParaRPr>
          </a:p>
        </p:txBody>
      </p:sp>
      <p:sp>
        <p:nvSpPr>
          <p:cNvPr id="14" name="TextBox 14"/>
          <p:cNvSpPr txBox="1"/>
          <p:nvPr/>
        </p:nvSpPr>
        <p:spPr>
          <a:xfrm>
            <a:off x="1471860" y="6376940"/>
            <a:ext cx="4612779" cy="424603"/>
          </a:xfrm>
          <a:prstGeom prst="rect">
            <a:avLst/>
          </a:prstGeom>
        </p:spPr>
        <p:txBody>
          <a:bodyPr lIns="0" tIns="0" rIns="0" bIns="0" rtlCol="0" anchor="t">
            <a:spAutoFit/>
          </a:bodyPr>
          <a:lstStyle/>
          <a:p>
            <a:pPr algn="ctr">
              <a:lnSpc>
                <a:spcPts val="1679"/>
              </a:lnSpc>
            </a:pPr>
            <a:r>
              <a:rPr lang="en-US" sz="1200" b="1" dirty="0">
                <a:solidFill>
                  <a:srgbClr val="000000"/>
                </a:solidFill>
                <a:latin typeface="Poppins Semi-Bold"/>
                <a:ea typeface="Poppins Semi-Bold"/>
                <a:cs typeface="Poppins Semi-Bold"/>
                <a:sym typeface="Poppins Semi-Bold"/>
              </a:rPr>
              <a:t>The Following can be booked directly from our website </a:t>
            </a:r>
            <a:r>
              <a:rPr lang="en-US" sz="1200" b="1" u="sng" dirty="0">
                <a:solidFill>
                  <a:srgbClr val="000000"/>
                </a:solidFill>
                <a:latin typeface="Poppins Semi-Bold"/>
                <a:ea typeface="Poppins Semi-Bold"/>
                <a:cs typeface="Poppins Semi-Bold"/>
                <a:sym typeface="Poppins Semi-Bold"/>
                <a:hlinkClick r:id="rId6" tooltip="https://www.leedscommunityhealthcare.nhs.uk/our-services-a-z/leeds-mental-wellbeing-service/home/"/>
              </a:rPr>
              <a:t>HERE</a:t>
            </a:r>
          </a:p>
          <a:p>
            <a:pPr algn="ctr">
              <a:lnSpc>
                <a:spcPts val="1679"/>
              </a:lnSpc>
              <a:spcBef>
                <a:spcPct val="0"/>
              </a:spcBef>
            </a:pPr>
            <a:endParaRPr lang="en-US" sz="1200" b="1" u="sng" dirty="0">
              <a:solidFill>
                <a:srgbClr val="000000"/>
              </a:solidFill>
              <a:latin typeface="Poppins Semi-Bold"/>
              <a:ea typeface="Poppins Semi-Bold"/>
              <a:cs typeface="Poppins Semi-Bold"/>
              <a:sym typeface="Poppins Semi-Bold"/>
              <a:hlinkClick r:id="rId6" tooltip="https://www.leedscommunityhealthcare.nhs.uk/our-services-a-z/leeds-mental-wellbeing-service/home/"/>
            </a:endParaRPr>
          </a:p>
        </p:txBody>
      </p:sp>
      <p:sp>
        <p:nvSpPr>
          <p:cNvPr id="15" name="TextBox 15"/>
          <p:cNvSpPr txBox="1"/>
          <p:nvPr/>
        </p:nvSpPr>
        <p:spPr>
          <a:xfrm>
            <a:off x="-195400" y="9969427"/>
            <a:ext cx="6013819" cy="676724"/>
          </a:xfrm>
          <a:prstGeom prst="rect">
            <a:avLst/>
          </a:prstGeom>
        </p:spPr>
        <p:txBody>
          <a:bodyPr wrap="square" lIns="0" tIns="0" rIns="0" bIns="0" rtlCol="0" anchor="t">
            <a:spAutoFit/>
          </a:bodyPr>
          <a:lstStyle/>
          <a:p>
            <a:pPr algn="ctr">
              <a:lnSpc>
                <a:spcPts val="1260"/>
              </a:lnSpc>
            </a:pPr>
            <a:r>
              <a:rPr lang="en-US" sz="1000" b="1" u="sng" dirty="0">
                <a:latin typeface="Poppins"/>
                <a:ea typeface="Poppins"/>
                <a:cs typeface="Poppins"/>
                <a:sym typeface="Poppins"/>
              </a:rPr>
              <a:t>For our quick glance GP Adult Mental Health Referrer Guide </a:t>
            </a:r>
          </a:p>
          <a:p>
            <a:pPr algn="ctr">
              <a:lnSpc>
                <a:spcPts val="1260"/>
              </a:lnSpc>
            </a:pPr>
            <a:r>
              <a:rPr lang="en-US" sz="1000" b="1" u="sng" dirty="0">
                <a:latin typeface="Poppins"/>
                <a:ea typeface="Poppins"/>
                <a:cs typeface="Poppins"/>
                <a:sym typeface="Poppins"/>
              </a:rPr>
              <a:t>click the Word document here!</a:t>
            </a:r>
            <a:endParaRPr lang="en-US" sz="1000" b="1" u="sng" dirty="0">
              <a:latin typeface="Poppins Semi-Bold"/>
              <a:ea typeface="Poppins Semi-Bold"/>
              <a:cs typeface="Poppins Semi-Bold"/>
              <a:sym typeface="Poppins Semi-Bold"/>
              <a:hlinkClick r:id="rId7" tooltip="https://www.leedscommunityhealthcare.nhs.uk/seecmsfile/?id=4778">
                <a:extLst>
                  <a:ext uri="{A12FA001-AC4F-418D-AE19-62706E023703}">
                    <ahyp:hlinkClr xmlns:ahyp="http://schemas.microsoft.com/office/drawing/2018/hyperlinkcolor" val="tx"/>
                  </a:ext>
                </a:extLst>
              </a:hlinkClick>
            </a:endParaRPr>
          </a:p>
          <a:p>
            <a:pPr algn="ctr">
              <a:lnSpc>
                <a:spcPts val="1260"/>
              </a:lnSpc>
            </a:pPr>
            <a:endParaRPr lang="en-US" sz="900" b="1" u="sng" dirty="0">
              <a:solidFill>
                <a:srgbClr val="0000FF"/>
              </a:solidFill>
              <a:latin typeface="Poppins Semi-Bold"/>
              <a:ea typeface="Poppins Semi-Bold"/>
              <a:cs typeface="Poppins Semi-Bold"/>
              <a:sym typeface="Poppins Semi-Bold"/>
              <a:hlinkClick r:id="rId7" tooltip="https://www.leedscommunityhealthcare.nhs.uk/seecmsfile/?id=4778">
                <a:extLst>
                  <a:ext uri="{A12FA001-AC4F-418D-AE19-62706E023703}">
                    <ahyp:hlinkClr xmlns:ahyp="http://schemas.microsoft.com/office/drawing/2018/hyperlinkcolor" val="tx"/>
                  </a:ext>
                </a:extLst>
              </a:hlinkClick>
            </a:endParaRPr>
          </a:p>
          <a:p>
            <a:pPr algn="ctr">
              <a:lnSpc>
                <a:spcPts val="1540"/>
              </a:lnSpc>
              <a:spcBef>
                <a:spcPct val="0"/>
              </a:spcBef>
            </a:pPr>
            <a:endParaRPr lang="en-US" sz="900" b="1" u="sng" dirty="0">
              <a:solidFill>
                <a:srgbClr val="0000FF"/>
              </a:solidFill>
              <a:latin typeface="Poppins Semi-Bold"/>
              <a:ea typeface="Poppins Semi-Bold"/>
              <a:cs typeface="Poppins Semi-Bold"/>
              <a:sym typeface="Poppins Semi-Bold"/>
              <a:hlinkClick r:id="rId7" tooltip="https://www.leedscommunityhealthcare.nhs.uk/seecmsfile/?id=4778">
                <a:extLst>
                  <a:ext uri="{A12FA001-AC4F-418D-AE19-62706E023703}">
                    <ahyp:hlinkClr xmlns:ahyp="http://schemas.microsoft.com/office/drawing/2018/hyperlinkcolor" val="tx"/>
                  </a:ext>
                </a:extLst>
              </a:hlinkClick>
            </a:endParaRPr>
          </a:p>
        </p:txBody>
      </p:sp>
      <p:graphicFrame>
        <p:nvGraphicFramePr>
          <p:cNvPr id="17" name="Object 16">
            <a:extLst>
              <a:ext uri="{FF2B5EF4-FFF2-40B4-BE49-F238E27FC236}">
                <a16:creationId xmlns:a16="http://schemas.microsoft.com/office/drawing/2014/main" id="{08C7C7E8-BBCF-D17C-06B6-F7D27B22A9DD}"/>
              </a:ext>
            </a:extLst>
          </p:cNvPr>
          <p:cNvGraphicFramePr>
            <a:graphicFrameLocks noChangeAspect="1"/>
          </p:cNvGraphicFramePr>
          <p:nvPr>
            <p:extLst>
              <p:ext uri="{D42A27DB-BD31-4B8C-83A1-F6EECF244321}">
                <p14:modId xmlns:p14="http://schemas.microsoft.com/office/powerpoint/2010/main" val="2448592153"/>
              </p:ext>
            </p:extLst>
          </p:nvPr>
        </p:nvGraphicFramePr>
        <p:xfrm>
          <a:off x="5528489" y="9958183"/>
          <a:ext cx="764361" cy="554612"/>
        </p:xfrm>
        <a:graphic>
          <a:graphicData uri="http://schemas.openxmlformats.org/presentationml/2006/ole">
            <mc:AlternateContent xmlns:mc="http://schemas.openxmlformats.org/markup-compatibility/2006">
              <mc:Choice xmlns:v="urn:schemas-microsoft-com:vml" Requires="v">
                <p:oleObj name="Document" showAsIcon="1" r:id="rId8" imgW="914400" imgH="792417" progId="Word.Document.12">
                  <p:embed/>
                </p:oleObj>
              </mc:Choice>
              <mc:Fallback>
                <p:oleObj name="Document" showAsIcon="1" r:id="rId8" imgW="914400" imgH="792417" progId="Word.Document.12">
                  <p:embed/>
                  <p:pic>
                    <p:nvPicPr>
                      <p:cNvPr id="0" name=""/>
                      <p:cNvPicPr/>
                      <p:nvPr/>
                    </p:nvPicPr>
                    <p:blipFill>
                      <a:blip r:embed="rId9"/>
                      <a:stretch>
                        <a:fillRect/>
                      </a:stretch>
                    </p:blipFill>
                    <p:spPr>
                      <a:xfrm>
                        <a:off x="5528489" y="9958183"/>
                        <a:ext cx="764361" cy="554612"/>
                      </a:xfrm>
                      <a:prstGeom prst="rect">
                        <a:avLst/>
                      </a:prstGeom>
                    </p:spPr>
                  </p:pic>
                </p:oleObj>
              </mc:Fallback>
            </mc:AlternateContent>
          </a:graphicData>
        </a:graphic>
      </p:graphicFrame>
      <p:sp>
        <p:nvSpPr>
          <p:cNvPr id="16" name="Arrow: Right 15">
            <a:extLst>
              <a:ext uri="{FF2B5EF4-FFF2-40B4-BE49-F238E27FC236}">
                <a16:creationId xmlns:a16="http://schemas.microsoft.com/office/drawing/2014/main" id="{4D9B9F40-2D05-B89F-3B3C-6734F5B739ED}"/>
              </a:ext>
            </a:extLst>
          </p:cNvPr>
          <p:cNvSpPr/>
          <p:nvPr/>
        </p:nvSpPr>
        <p:spPr>
          <a:xfrm>
            <a:off x="5035959" y="10080548"/>
            <a:ext cx="405197" cy="130556"/>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1588</TotalTime>
  <Words>1180</Words>
  <Application>Microsoft Office PowerPoint</Application>
  <PresentationFormat>Custom</PresentationFormat>
  <Paragraphs>110</Paragraphs>
  <Slides>3</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3</vt:i4>
      </vt:variant>
    </vt:vector>
  </HeadingPairs>
  <TitlesOfParts>
    <vt:vector size="16" baseType="lpstr">
      <vt:lpstr>Arimo Italics</vt:lpstr>
      <vt:lpstr>Poppins Medium Italics</vt:lpstr>
      <vt:lpstr>Arial</vt:lpstr>
      <vt:lpstr>Poppins</vt:lpstr>
      <vt:lpstr>Poppins Semi-Bold</vt:lpstr>
      <vt:lpstr>Poppins Ultra-Bold</vt:lpstr>
      <vt:lpstr>Calibri</vt:lpstr>
      <vt:lpstr>Arimo</vt:lpstr>
      <vt:lpstr>Arimo Bold</vt:lpstr>
      <vt:lpstr>Poppins Bold</vt:lpstr>
      <vt:lpstr>Office Theme</vt:lpstr>
      <vt:lpstr>Acrobat Document</vt:lpstr>
      <vt:lpstr>Document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Referrer Newsletter</dc:title>
  <dc:creator>Amelia Richardson</dc:creator>
  <cp:lastModifiedBy>RICHARDSON, Amelia (LEEDS COMMUNITY HEALTHCARE NHS TRUST)</cp:lastModifiedBy>
  <cp:revision>5</cp:revision>
  <dcterms:created xsi:type="dcterms:W3CDTF">2006-08-16T00:00:00Z</dcterms:created>
  <dcterms:modified xsi:type="dcterms:W3CDTF">2025-04-01T13:47:28Z</dcterms:modified>
  <dc:identifier>DAGRxXkWPYE</dc:identifier>
</cp:coreProperties>
</file>